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12"/>
  </p:notesMasterIdLst>
  <p:sldIdLst>
    <p:sldId id="259" r:id="rId5"/>
    <p:sldId id="333" r:id="rId6"/>
    <p:sldId id="256" r:id="rId7"/>
    <p:sldId id="417" r:id="rId8"/>
    <p:sldId id="258" r:id="rId9"/>
    <p:sldId id="260" r:id="rId10"/>
    <p:sldId id="368" r:id="rId11"/>
    <p:sldId id="369" r:id="rId12"/>
    <p:sldId id="395" r:id="rId13"/>
    <p:sldId id="268" r:id="rId14"/>
    <p:sldId id="271" r:id="rId15"/>
    <p:sldId id="269" r:id="rId16"/>
    <p:sldId id="272" r:id="rId17"/>
    <p:sldId id="273" r:id="rId18"/>
    <p:sldId id="274" r:id="rId19"/>
    <p:sldId id="275" r:id="rId20"/>
    <p:sldId id="276" r:id="rId21"/>
    <p:sldId id="278" r:id="rId22"/>
    <p:sldId id="277" r:id="rId23"/>
    <p:sldId id="279" r:id="rId24"/>
    <p:sldId id="281" r:id="rId25"/>
    <p:sldId id="282" r:id="rId26"/>
    <p:sldId id="284" r:id="rId27"/>
    <p:sldId id="285" r:id="rId28"/>
    <p:sldId id="286" r:id="rId29"/>
    <p:sldId id="287" r:id="rId30"/>
    <p:sldId id="288" r:id="rId31"/>
    <p:sldId id="289" r:id="rId32"/>
    <p:sldId id="290" r:id="rId33"/>
    <p:sldId id="292" r:id="rId34"/>
    <p:sldId id="294" r:id="rId35"/>
    <p:sldId id="295" r:id="rId36"/>
    <p:sldId id="409" r:id="rId37"/>
    <p:sldId id="410" r:id="rId38"/>
    <p:sldId id="297" r:id="rId39"/>
    <p:sldId id="298" r:id="rId40"/>
    <p:sldId id="339" r:id="rId41"/>
    <p:sldId id="340" r:id="rId42"/>
    <p:sldId id="299" r:id="rId43"/>
    <p:sldId id="300" r:id="rId44"/>
    <p:sldId id="301" r:id="rId45"/>
    <p:sldId id="303" r:id="rId46"/>
    <p:sldId id="305" r:id="rId47"/>
    <p:sldId id="306" r:id="rId48"/>
    <p:sldId id="307" r:id="rId49"/>
    <p:sldId id="308" r:id="rId50"/>
    <p:sldId id="309" r:id="rId51"/>
    <p:sldId id="310" r:id="rId52"/>
    <p:sldId id="311" r:id="rId53"/>
    <p:sldId id="312" r:id="rId54"/>
    <p:sldId id="321" r:id="rId55"/>
    <p:sldId id="331" r:id="rId56"/>
    <p:sldId id="313" r:id="rId57"/>
    <p:sldId id="367" r:id="rId58"/>
    <p:sldId id="314" r:id="rId59"/>
    <p:sldId id="315" r:id="rId60"/>
    <p:sldId id="392" r:id="rId61"/>
    <p:sldId id="393" r:id="rId62"/>
    <p:sldId id="394" r:id="rId63"/>
    <p:sldId id="317" r:id="rId64"/>
    <p:sldId id="365" r:id="rId65"/>
    <p:sldId id="319" r:id="rId66"/>
    <p:sldId id="318" r:id="rId67"/>
    <p:sldId id="320" r:id="rId68"/>
    <p:sldId id="323" r:id="rId69"/>
    <p:sldId id="326" r:id="rId70"/>
    <p:sldId id="376" r:id="rId71"/>
    <p:sldId id="374" r:id="rId72"/>
    <p:sldId id="375" r:id="rId73"/>
    <p:sldId id="377" r:id="rId74"/>
    <p:sldId id="378" r:id="rId75"/>
    <p:sldId id="398" r:id="rId76"/>
    <p:sldId id="399" r:id="rId77"/>
    <p:sldId id="400" r:id="rId78"/>
    <p:sldId id="401" r:id="rId79"/>
    <p:sldId id="402" r:id="rId80"/>
    <p:sldId id="403" r:id="rId81"/>
    <p:sldId id="404" r:id="rId82"/>
    <p:sldId id="405" r:id="rId83"/>
    <p:sldId id="406" r:id="rId84"/>
    <p:sldId id="407" r:id="rId85"/>
    <p:sldId id="338" r:id="rId86"/>
    <p:sldId id="379" r:id="rId87"/>
    <p:sldId id="380" r:id="rId88"/>
    <p:sldId id="381" r:id="rId89"/>
    <p:sldId id="382" r:id="rId90"/>
    <p:sldId id="383" r:id="rId91"/>
    <p:sldId id="384" r:id="rId92"/>
    <p:sldId id="385" r:id="rId93"/>
    <p:sldId id="386" r:id="rId94"/>
    <p:sldId id="387" r:id="rId95"/>
    <p:sldId id="411" r:id="rId96"/>
    <p:sldId id="412" r:id="rId97"/>
    <p:sldId id="413" r:id="rId98"/>
    <p:sldId id="414" r:id="rId99"/>
    <p:sldId id="415" r:id="rId100"/>
    <p:sldId id="416" r:id="rId101"/>
    <p:sldId id="361" r:id="rId102"/>
    <p:sldId id="388" r:id="rId103"/>
    <p:sldId id="362" r:id="rId104"/>
    <p:sldId id="389" r:id="rId105"/>
    <p:sldId id="363" r:id="rId106"/>
    <p:sldId id="390" r:id="rId107"/>
    <p:sldId id="364" r:id="rId108"/>
    <p:sldId id="391" r:id="rId109"/>
    <p:sldId id="360" r:id="rId110"/>
    <p:sldId id="373" r:id="rId1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8762E91-86E6-48C2-AEB6-B4C8E358B07F}">
          <p14:sldIdLst>
            <p14:sldId id="259"/>
            <p14:sldId id="333"/>
            <p14:sldId id="256"/>
            <p14:sldId id="417"/>
            <p14:sldId id="258"/>
            <p14:sldId id="260"/>
            <p14:sldId id="368"/>
            <p14:sldId id="369"/>
            <p14:sldId id="395"/>
            <p14:sldId id="268"/>
            <p14:sldId id="271"/>
            <p14:sldId id="269"/>
            <p14:sldId id="272"/>
            <p14:sldId id="273"/>
            <p14:sldId id="274"/>
            <p14:sldId id="275"/>
            <p14:sldId id="276"/>
            <p14:sldId id="278"/>
            <p14:sldId id="277"/>
            <p14:sldId id="279"/>
            <p14:sldId id="281"/>
            <p14:sldId id="282"/>
            <p14:sldId id="284"/>
            <p14:sldId id="285"/>
            <p14:sldId id="286"/>
            <p14:sldId id="287"/>
            <p14:sldId id="288"/>
            <p14:sldId id="289"/>
            <p14:sldId id="290"/>
            <p14:sldId id="292"/>
            <p14:sldId id="294"/>
            <p14:sldId id="295"/>
            <p14:sldId id="409"/>
            <p14:sldId id="410"/>
            <p14:sldId id="297"/>
            <p14:sldId id="298"/>
            <p14:sldId id="339"/>
            <p14:sldId id="340"/>
            <p14:sldId id="299"/>
            <p14:sldId id="300"/>
            <p14:sldId id="301"/>
            <p14:sldId id="303"/>
            <p14:sldId id="305"/>
            <p14:sldId id="306"/>
            <p14:sldId id="307"/>
            <p14:sldId id="308"/>
            <p14:sldId id="309"/>
            <p14:sldId id="310"/>
            <p14:sldId id="311"/>
            <p14:sldId id="312"/>
            <p14:sldId id="321"/>
            <p14:sldId id="331"/>
            <p14:sldId id="313"/>
            <p14:sldId id="367"/>
            <p14:sldId id="314"/>
            <p14:sldId id="315"/>
            <p14:sldId id="392"/>
            <p14:sldId id="393"/>
            <p14:sldId id="394"/>
            <p14:sldId id="317"/>
            <p14:sldId id="365"/>
            <p14:sldId id="319"/>
            <p14:sldId id="318"/>
            <p14:sldId id="320"/>
            <p14:sldId id="323"/>
            <p14:sldId id="326"/>
          </p14:sldIdLst>
        </p14:section>
        <p14:section name="Untitled Section" id="{B74E9BCD-BEE3-4F09-9497-5C3291A1FF59}">
          <p14:sldIdLst>
            <p14:sldId id="376"/>
            <p14:sldId id="374"/>
            <p14:sldId id="375"/>
            <p14:sldId id="377"/>
            <p14:sldId id="378"/>
            <p14:sldId id="398"/>
            <p14:sldId id="399"/>
            <p14:sldId id="400"/>
            <p14:sldId id="401"/>
            <p14:sldId id="402"/>
            <p14:sldId id="403"/>
            <p14:sldId id="404"/>
            <p14:sldId id="405"/>
            <p14:sldId id="406"/>
            <p14:sldId id="407"/>
            <p14:sldId id="338"/>
            <p14:sldId id="379"/>
            <p14:sldId id="380"/>
            <p14:sldId id="381"/>
            <p14:sldId id="382"/>
            <p14:sldId id="383"/>
            <p14:sldId id="384"/>
            <p14:sldId id="385"/>
            <p14:sldId id="386"/>
            <p14:sldId id="387"/>
            <p14:sldId id="411"/>
            <p14:sldId id="412"/>
            <p14:sldId id="413"/>
            <p14:sldId id="414"/>
            <p14:sldId id="415"/>
            <p14:sldId id="416"/>
            <p14:sldId id="361"/>
            <p14:sldId id="388"/>
            <p14:sldId id="362"/>
            <p14:sldId id="389"/>
            <p14:sldId id="363"/>
            <p14:sldId id="390"/>
            <p14:sldId id="364"/>
            <p14:sldId id="391"/>
            <p14:sldId id="360"/>
            <p14:sldId id="37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67" autoAdjust="0"/>
    <p:restoredTop sz="94434" autoAdjust="0"/>
  </p:normalViewPr>
  <p:slideViewPr>
    <p:cSldViewPr snapToGrid="0">
      <p:cViewPr varScale="1">
        <p:scale>
          <a:sx n="70" d="100"/>
          <a:sy n="70" d="100"/>
        </p:scale>
        <p:origin x="738" y="72"/>
      </p:cViewPr>
      <p:guideLst/>
    </p:cSldViewPr>
  </p:slideViewPr>
  <p:outlineViewPr>
    <p:cViewPr>
      <p:scale>
        <a:sx n="33" d="100"/>
        <a:sy n="33" d="100"/>
      </p:scale>
      <p:origin x="0" y="-8514"/>
    </p:cViewPr>
  </p:outlineViewPr>
  <p:notesTextViewPr>
    <p:cViewPr>
      <p:scale>
        <a:sx n="1" d="1"/>
        <a:sy n="1" d="1"/>
      </p:scale>
      <p:origin x="0" y="0"/>
    </p:cViewPr>
  </p:notesTextViewPr>
  <p:notesViewPr>
    <p:cSldViewPr snapToGrid="0">
      <p:cViewPr varScale="1">
        <p:scale>
          <a:sx n="55" d="100"/>
          <a:sy n="55" d="100"/>
        </p:scale>
        <p:origin x="-2166"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notesMaster" Target="notesMasters/notesMaster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presProps" Target="pres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E0A0D5-8F98-4CC1-A28E-021F0B6B475C}" type="datetimeFigureOut">
              <a:rPr lang="en-US" smtClean="0"/>
              <a:pPr/>
              <a:t>6/30/2023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03C52C-5E29-41AF-BAA3-8217E886DA08}" type="slidenum">
              <a:rPr lang="en-US" smtClean="0"/>
              <a:pPr/>
              <a:t>‹#›</a:t>
            </a:fld>
            <a:endParaRPr lang="en-US" dirty="0"/>
          </a:p>
        </p:txBody>
      </p:sp>
    </p:spTree>
    <p:extLst>
      <p:ext uri="{BB962C8B-B14F-4D97-AF65-F5344CB8AC3E}">
        <p14:creationId xmlns:p14="http://schemas.microsoft.com/office/powerpoint/2010/main" val="1961961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7909561" y="4314328"/>
            <a:ext cx="2910840" cy="374642"/>
          </a:xfrm>
        </p:spPr>
        <p:txBody>
          <a:bodyPr/>
          <a:lstStyle/>
          <a:p>
            <a:fld id="{3A750590-9F9A-443B-9295-A3931D8194B1}" type="datetime1">
              <a:rPr lang="en-US" smtClean="0"/>
              <a:pPr/>
              <a:t>6/30/2023</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pPr/>
              <a:t>‹#›</a:t>
            </a:fld>
            <a:endParaRPr lang="en-US" dirty="0"/>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F35805F-452B-497C-9BD6-2CDB6902F369}" type="datetime1">
              <a:rPr lang="en-US" smtClean="0"/>
              <a:pPr/>
              <a:t>6/30/2023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D3F7C6B-C82D-4D42-9929-D6E7E11D9A64}" type="datetime1">
              <a:rPr lang="en-US" smtClean="0"/>
              <a:pPr/>
              <a:t>6/30/2023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pPr/>
              <a:t>‹#›</a:t>
            </a:fld>
            <a:endParaRPr lang="en-US" dirty="0"/>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0CF4779-62E8-4B21-A5D7-0AFB9DBD4358}" type="datetime1">
              <a:rPr lang="en-US" smtClean="0"/>
              <a:pPr/>
              <a:t>6/30/2023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pPr/>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5F9D3375-5CD0-4576-BF96-ADFF24726FF8}" type="datetime1">
              <a:rPr lang="en-US" smtClean="0"/>
              <a:pPr/>
              <a:t>6/30/2023</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pPr/>
              <a:t>‹#›</a:t>
            </a:fld>
            <a:endParaRPr lang="en-US" dirty="0"/>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6FACD1F8-971E-4F8C-8737-750C12E93E08}" type="datetime1">
              <a:rPr lang="en-US" smtClean="0"/>
              <a:pPr/>
              <a:t>6/30/2023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2C7D1621-FA30-4D98-85E5-1409E6BEECDC}" type="datetime1">
              <a:rPr lang="en-US" smtClean="0"/>
              <a:pPr/>
              <a:t>6/30/2023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96F347-1B2F-4097-AEB5-4A26FB45D67A}" type="datetime1">
              <a:rPr lang="en-US" smtClean="0"/>
              <a:pPr/>
              <a:t>6/30/2023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8CC1DEE0-34E5-4E0F-BEC1-4B8835F82CD1}" type="datetime1">
              <a:rPr lang="en-US" smtClean="0"/>
              <a:pPr/>
              <a:t>6/30/2023</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pPr/>
              <a:t>‹#›</a:t>
            </a:fld>
            <a:endParaRPr lang="en-US" dirty="0"/>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B75B4BE-627A-4EC1-99E1-6F1AA97AB802}" type="datetime1">
              <a:rPr lang="en-US" smtClean="0"/>
              <a:pPr/>
              <a:t>6/30/2023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smtClean="0"/>
              <a:t>Click to edit Master title style</a:t>
            </a:r>
            <a:endParaRPr lang="en-US"/>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78BFACF8-E63D-4673-A128-83547867BB7A}" type="datetime1">
              <a:rPr lang="en-US" smtClean="0"/>
              <a:pPr/>
              <a:t>6/30/2023</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pPr/>
              <a:t>‹#›</a:t>
            </a:fld>
            <a:endParaRPr lang="en-US" dirty="0"/>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2194559"/>
            <a:ext cx="5334000" cy="40241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2194559"/>
            <a:ext cx="5334000" cy="40241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5BED6AC-4FBA-40BD-BE75-20DB64DA4BAD}" type="datetime1">
              <a:rPr lang="en-US" smtClean="0"/>
              <a:pPr/>
              <a:t>6/30/2023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F933C87-D201-458A-93C0-8EDD9AC92D93}" type="datetime1">
              <a:rPr lang="en-US" smtClean="0"/>
              <a:pPr/>
              <a:t>6/30/2023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6CE6829-5A25-485A-91B1-5D6D58BB9F23}" type="datetime1">
              <a:rPr lang="en-US" smtClean="0"/>
              <a:pPr/>
              <a:t>6/30/2023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12F5CD-23D0-4DD1-85B1-71F1825FB3EC}" type="datetime1">
              <a:rPr lang="en-US" smtClean="0"/>
              <a:pPr/>
              <a:t>6/30/2023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a:p>
        </p:txBody>
      </p:sp>
      <p:sp>
        <p:nvSpPr>
          <p:cNvPr id="3" name="Content Placeholder 2"/>
          <p:cNvSpPr>
            <a:spLocks noGrp="1"/>
          </p:cNvSpPr>
          <p:nvPr>
            <p:ph idx="1"/>
          </p:nvPr>
        </p:nvSpPr>
        <p:spPr>
          <a:xfrm>
            <a:off x="4995582" y="746759"/>
            <a:ext cx="6510618" cy="5471925"/>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8BA5035-C284-496A-B076-BA73A8FA5D8B}" type="datetime1">
              <a:rPr lang="en-US" smtClean="0"/>
              <a:pPr/>
              <a:t>6/30/2023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40EB420-1875-490A-8C4B-7AAB939FBE08}" type="datetime1">
              <a:rPr lang="en-US" smtClean="0"/>
              <a:pPr/>
              <a:t>6/30/2023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9359126-4846-4E88-BDD9-5585CC877E47}" type="datetime1">
              <a:rPr lang="en-US" smtClean="0"/>
              <a:pPr/>
              <a:t>6/30/2023</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ransition/>
  <p:hf sldNum="0"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8" Type="http://schemas.openxmlformats.org/officeDocument/2006/relationships/hyperlink" Target="http://www.djangoproject.com/" TargetMode="External"/><Relationship Id="rId3" Type="http://schemas.openxmlformats.org/officeDocument/2006/relationships/hyperlink" Target="https://www.w3schools.com/js/default.asp" TargetMode="External"/><Relationship Id="rId7" Type="http://schemas.openxmlformats.org/officeDocument/2006/relationships/hyperlink" Target="http://docs.python.org/" TargetMode="Externa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hyperlink" Target="http://www.tutorialspoint.com/html5/index.html" TargetMode="External"/><Relationship Id="rId5" Type="http://schemas.openxmlformats.org/officeDocument/2006/relationships/hyperlink" Target="http://www.tutorialspoint.com/css/index.html" TargetMode="External"/><Relationship Id="rId4" Type="http://schemas.openxmlformats.org/officeDocument/2006/relationships/hyperlink" Target="https://www.w3schools.com/css/default.asp" TargetMode="External"/><Relationship Id="rId9" Type="http://schemas.openxmlformats.org/officeDocument/2006/relationships/hyperlink" Target="http://www.stackoverflow.com/"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ER.docx"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hyperlink" Target="https://www.softwaretestinghelp.com/what-is-integration-testing/"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2547" y="553703"/>
            <a:ext cx="6941127" cy="1448517"/>
          </a:xfrm>
        </p:spPr>
        <p:txBody>
          <a:bodyPr>
            <a:normAutofit fontScale="90000"/>
          </a:bodyPr>
          <a:lstStyle/>
          <a:p>
            <a:pPr algn="ctr"/>
            <a:r>
              <a:rPr lang="en-US" dirty="0" smtClean="0"/>
              <a:t> </a:t>
            </a:r>
            <a:br>
              <a:rPr lang="en-US" dirty="0" smtClean="0"/>
            </a:br>
            <a:r>
              <a:rPr lang="en-US" sz="4900" dirty="0" smtClean="0">
                <a:latin typeface="Baskerville Old Face" pitchFamily="18" charset="0"/>
              </a:rPr>
              <a:t>“</a:t>
            </a:r>
            <a:r>
              <a:rPr lang="en-US" sz="4900" b="1" cap="none" dirty="0" smtClean="0">
                <a:latin typeface="Baskerville Old Face" pitchFamily="18" charset="0"/>
              </a:rPr>
              <a:t>CoolLens</a:t>
            </a:r>
            <a:r>
              <a:rPr lang="en-US" sz="4900" b="1" dirty="0" smtClean="0">
                <a:latin typeface="Baskerville Old Face" pitchFamily="18" charset="0"/>
              </a:rPr>
              <a:t>”</a:t>
            </a:r>
            <a:r>
              <a:rPr lang="en-US" dirty="0" smtClean="0">
                <a:latin typeface="Baskerville Old Face" pitchFamily="18" charset="0"/>
              </a:rPr>
              <a:t/>
            </a:r>
            <a:br>
              <a:rPr lang="en-US" dirty="0" smtClean="0">
                <a:latin typeface="Baskerville Old Face" pitchFamily="18" charset="0"/>
              </a:rPr>
            </a:br>
            <a:r>
              <a:rPr lang="en-US" sz="2200" b="1" dirty="0" smtClean="0">
                <a:latin typeface="Book Antiqua" pitchFamily="18" charset="0"/>
                <a:ea typeface="Cambria" panose="02040503050406030204" pitchFamily="18" charset="0"/>
              </a:rPr>
              <a:t>BACHELOR OF COMPUTER APPLICATIONS</a:t>
            </a:r>
            <a:br>
              <a:rPr lang="en-US" sz="2200" b="1" dirty="0" smtClean="0">
                <a:latin typeface="Book Antiqua" pitchFamily="18" charset="0"/>
                <a:ea typeface="Cambria" panose="02040503050406030204" pitchFamily="18" charset="0"/>
              </a:rPr>
            </a:br>
            <a:r>
              <a:rPr lang="en-US" sz="2200" b="1" dirty="0" smtClean="0">
                <a:latin typeface="Book Antiqua" pitchFamily="18" charset="0"/>
              </a:rPr>
              <a:t>  OF</a:t>
            </a:r>
            <a:br>
              <a:rPr lang="en-US" sz="2200" b="1" dirty="0" smtClean="0">
                <a:latin typeface="Book Antiqua" pitchFamily="18" charset="0"/>
              </a:rPr>
            </a:br>
            <a:r>
              <a:rPr lang="en-US" sz="2200" b="1" dirty="0" smtClean="0">
                <a:latin typeface="Book Antiqua" pitchFamily="18" charset="0"/>
              </a:rPr>
              <a:t>      UNIVERSITY    </a:t>
            </a:r>
            <a:r>
              <a:rPr lang="en-US" sz="2200" dirty="0" smtClean="0"/>
              <a:t/>
            </a:r>
            <a:br>
              <a:rPr lang="en-US" sz="2200" dirty="0" smtClean="0"/>
            </a:br>
            <a:endParaRPr lang="en-US" sz="2200" dirty="0"/>
          </a:p>
        </p:txBody>
      </p:sp>
      <p:sp>
        <p:nvSpPr>
          <p:cNvPr id="4" name="Rounded Rectangle 3"/>
          <p:cNvSpPr/>
          <p:nvPr/>
        </p:nvSpPr>
        <p:spPr>
          <a:xfrm>
            <a:off x="3302637" y="0"/>
            <a:ext cx="5179211" cy="5990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Book Antiqua" pitchFamily="18" charset="0"/>
              </a:rPr>
              <a:t>PROJECT REPORT ON</a:t>
            </a:r>
            <a:endParaRPr lang="en-US" b="1" dirty="0">
              <a:solidFill>
                <a:schemeClr val="tx1"/>
              </a:solidFill>
              <a:latin typeface="Book Antiqua" pitchFamily="18" charset="0"/>
            </a:endParaRPr>
          </a:p>
        </p:txBody>
      </p:sp>
      <p:pic>
        <p:nvPicPr>
          <p:cNvPr id="5" name="Picture 4" descr="Mng-univ-horde-power1.png"/>
          <p:cNvPicPr>
            <a:picLocks noChangeAspect="1"/>
          </p:cNvPicPr>
          <p:nvPr/>
        </p:nvPicPr>
        <p:blipFill>
          <a:blip r:embed="rId2"/>
          <a:stretch>
            <a:fillRect/>
          </a:stretch>
        </p:blipFill>
        <p:spPr>
          <a:xfrm>
            <a:off x="8702490" y="2913171"/>
            <a:ext cx="1970690" cy="1387318"/>
          </a:xfrm>
          <a:prstGeom prst="rect">
            <a:avLst/>
          </a:prstGeom>
        </p:spPr>
      </p:pic>
      <p:pic>
        <p:nvPicPr>
          <p:cNvPr id="1026" name="Picture 2"/>
          <p:cNvPicPr>
            <a:picLocks noGrp="1" noChangeAspect="1" noChangeArrowheads="1"/>
          </p:cNvPicPr>
          <p:nvPr>
            <p:ph idx="1"/>
          </p:nvPr>
        </p:nvPicPr>
        <p:blipFill>
          <a:blip r:embed="rId3"/>
          <a:srcRect l="466" t="18583" r="88354" b="54549"/>
          <a:stretch>
            <a:fillRect/>
          </a:stretch>
        </p:blipFill>
        <p:spPr bwMode="auto">
          <a:xfrm>
            <a:off x="1156616" y="2958176"/>
            <a:ext cx="1891862" cy="1387366"/>
          </a:xfrm>
          <a:prstGeom prst="rect">
            <a:avLst/>
          </a:prstGeom>
          <a:noFill/>
          <a:ln w="9525">
            <a:noFill/>
            <a:miter lim="800000"/>
            <a:headEnd/>
            <a:tailEnd/>
          </a:ln>
        </p:spPr>
      </p:pic>
      <p:sp>
        <p:nvSpPr>
          <p:cNvPr id="8" name="TextBox 7"/>
          <p:cNvSpPr txBox="1"/>
          <p:nvPr/>
        </p:nvSpPr>
        <p:spPr>
          <a:xfrm>
            <a:off x="4154213" y="2913171"/>
            <a:ext cx="4056957" cy="1200329"/>
          </a:xfrm>
          <a:prstGeom prst="rect">
            <a:avLst/>
          </a:prstGeom>
          <a:noFill/>
        </p:spPr>
        <p:txBody>
          <a:bodyPr wrap="square" rtlCol="0">
            <a:spAutoFit/>
          </a:bodyPr>
          <a:lstStyle/>
          <a:p>
            <a:r>
              <a:rPr lang="en-US" b="1" dirty="0" smtClean="0"/>
              <a:t>     </a:t>
            </a:r>
            <a:r>
              <a:rPr lang="en-US" b="1" dirty="0" smtClean="0"/>
              <a:t>		INTERNAL </a:t>
            </a:r>
            <a:r>
              <a:rPr lang="en-US" b="1" dirty="0" smtClean="0"/>
              <a:t>GUIDE</a:t>
            </a:r>
          </a:p>
          <a:p>
            <a:r>
              <a:rPr lang="en-US" i="1" dirty="0" smtClean="0">
                <a:latin typeface="Bookman Old Style" panose="02050604050505020204" pitchFamily="18" charset="0"/>
              </a:rPr>
              <a:t>	Prof</a:t>
            </a:r>
            <a:r>
              <a:rPr lang="en-US" i="1" dirty="0" smtClean="0">
                <a:latin typeface="Bookman Old Style" panose="02050604050505020204" pitchFamily="18" charset="0"/>
              </a:rPr>
              <a:t>. </a:t>
            </a:r>
            <a:r>
              <a:rPr lang="en-US" dirty="0" smtClean="0">
                <a:latin typeface="Book Antiqua" pitchFamily="18" charset="0"/>
              </a:rPr>
              <a:t>Mrs. </a:t>
            </a:r>
            <a:r>
              <a:rPr lang="en-US" dirty="0" smtClean="0">
                <a:latin typeface="Book Antiqua" pitchFamily="18" charset="0"/>
              </a:rPr>
              <a:t>Divyashree B</a:t>
            </a:r>
          </a:p>
          <a:p>
            <a:r>
              <a:rPr lang="en-US" dirty="0" smtClean="0">
                <a:latin typeface="Book Antiqua" pitchFamily="18" charset="0"/>
              </a:rPr>
              <a:t>Department of </a:t>
            </a:r>
            <a:r>
              <a:rPr lang="en-US" dirty="0" smtClean="0">
                <a:latin typeface="Book Antiqua" pitchFamily="18" charset="0"/>
              </a:rPr>
              <a:t>Computer Science</a:t>
            </a:r>
            <a:endParaRPr lang="en-US" dirty="0" smtClean="0">
              <a:latin typeface="Book Antiqua" pitchFamily="18" charset="0"/>
            </a:endParaRPr>
          </a:p>
          <a:p>
            <a:r>
              <a:rPr lang="en-US" dirty="0" smtClean="0">
                <a:latin typeface="Book Antiqua" pitchFamily="18" charset="0"/>
              </a:rPr>
              <a:t>	St </a:t>
            </a:r>
            <a:r>
              <a:rPr lang="en-US" dirty="0" smtClean="0">
                <a:latin typeface="Book Antiqua" pitchFamily="18" charset="0"/>
              </a:rPr>
              <a:t>Mary’s College,Shirva</a:t>
            </a:r>
            <a:endParaRPr lang="en-US" dirty="0">
              <a:latin typeface="Book Antiqua" pitchFamily="18" charset="0"/>
            </a:endParaRPr>
          </a:p>
        </p:txBody>
      </p:sp>
      <p:sp>
        <p:nvSpPr>
          <p:cNvPr id="19" name="TextBox 18"/>
          <p:cNvSpPr txBox="1"/>
          <p:nvPr/>
        </p:nvSpPr>
        <p:spPr>
          <a:xfrm>
            <a:off x="2387888" y="5268196"/>
            <a:ext cx="6999889" cy="1015663"/>
          </a:xfrm>
          <a:prstGeom prst="rect">
            <a:avLst/>
          </a:prstGeom>
          <a:noFill/>
        </p:spPr>
        <p:txBody>
          <a:bodyPr wrap="square" rtlCol="0">
            <a:spAutoFit/>
          </a:bodyPr>
          <a:lstStyle/>
          <a:p>
            <a:pPr algn="ctr"/>
            <a:r>
              <a:rPr lang="en-US" sz="2000" b="1" dirty="0" smtClean="0">
                <a:latin typeface="Cambria" panose="02040503050406030204" pitchFamily="18" charset="0"/>
                <a:ea typeface="Cambria" panose="02040503050406030204" pitchFamily="18" charset="0"/>
                <a:cs typeface="Calibri" panose="020F0502020204030204" charset="0"/>
              </a:rPr>
              <a:t>DEPARTMENT OF COMPUTER SCIENCE</a:t>
            </a:r>
          </a:p>
          <a:p>
            <a:pPr algn="ctr"/>
            <a:r>
              <a:rPr lang="en-US" sz="2000" b="1" dirty="0" smtClean="0">
                <a:latin typeface="Cambria" panose="02040503050406030204" pitchFamily="18" charset="0"/>
                <a:ea typeface="Cambria" panose="02040503050406030204" pitchFamily="18" charset="0"/>
                <a:cs typeface="Calibri" panose="020F0502020204030204" charset="0"/>
              </a:rPr>
              <a:t>   ST.MARY’S COLLEGE ,SHIRVA-57411</a:t>
            </a:r>
          </a:p>
          <a:p>
            <a:pPr algn="ctr"/>
            <a:r>
              <a:rPr lang="en-US" sz="2000" b="1" dirty="0" smtClean="0">
                <a:latin typeface="Cambria" panose="02040503050406030204" pitchFamily="18" charset="0"/>
                <a:ea typeface="Cambria" panose="02040503050406030204" pitchFamily="18" charset="0"/>
                <a:cs typeface="Calibri" panose="020F0502020204030204" charset="0"/>
              </a:rPr>
              <a:t>  2022-2023</a:t>
            </a:r>
            <a:endParaRPr lang="en-US" sz="2000" b="1" dirty="0">
              <a:latin typeface="Cambria" panose="02040503050406030204" pitchFamily="18" charset="0"/>
              <a:ea typeface="Cambria" panose="02040503050406030204" pitchFamily="18" charset="0"/>
              <a:cs typeface="Calibri" panose="020F0502020204030204" charset="0"/>
            </a:endParaRPr>
          </a:p>
        </p:txBody>
      </p:sp>
      <p:pic>
        <p:nvPicPr>
          <p:cNvPr id="3" name="Picture 2"/>
          <p:cNvPicPr>
            <a:picLocks noChangeAspect="1" noChangeArrowheads="1"/>
          </p:cNvPicPr>
          <p:nvPr/>
        </p:nvPicPr>
        <p:blipFill>
          <a:blip r:embed="rId4"/>
          <a:srcRect l="7513" t="23491" r="24875" b="68535"/>
          <a:stretch>
            <a:fillRect/>
          </a:stretch>
        </p:blipFill>
        <p:spPr bwMode="auto">
          <a:xfrm>
            <a:off x="1156616" y="4628115"/>
            <a:ext cx="10484923" cy="5833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A38A195E-584A-485A-BECD-66468900B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40177A7-740C-43C7-8F2D-BD7067F12C9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xmlns="" id="{FF525AAA-82CE-4027-A26C-B0EFFD856F2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xmlns="" id="{A389EA88-8D83-4F3F-A4C1-4B16E2377F9E}"/>
              </a:ext>
            </a:extLst>
          </p:cNvPr>
          <p:cNvSpPr>
            <a:spLocks noGrp="1"/>
          </p:cNvSpPr>
          <p:nvPr>
            <p:ph type="title"/>
          </p:nvPr>
        </p:nvSpPr>
        <p:spPr>
          <a:xfrm>
            <a:off x="3831077" y="1317008"/>
            <a:ext cx="7020838" cy="914399"/>
          </a:xfrm>
        </p:spPr>
        <p:txBody>
          <a:bodyPr>
            <a:normAutofit fontScale="90000"/>
          </a:bodyPr>
          <a:lstStyle/>
          <a:p>
            <a:pPr algn="ctr"/>
            <a:r>
              <a:rPr lang="en-IN" dirty="0"/>
              <a:t/>
            </a:r>
            <a:br>
              <a:rPr lang="en-IN" dirty="0"/>
            </a:br>
            <a:r>
              <a:rPr lang="en-IN" dirty="0" smtClean="0">
                <a:latin typeface="Book Antiqua" pitchFamily="18" charset="0"/>
              </a:rPr>
              <a:t>LIMITATIONS:</a:t>
            </a:r>
            <a:r>
              <a:rPr lang="en-US" dirty="0" smtClean="0">
                <a:latin typeface="Book Antiqua" pitchFamily="18" charset="0"/>
              </a:rPr>
              <a:t/>
            </a:r>
            <a:br>
              <a:rPr lang="en-US" dirty="0" smtClean="0">
                <a:latin typeface="Book Antiqua" pitchFamily="18" charset="0"/>
              </a:rPr>
            </a:br>
            <a:endParaRPr lang="en-US" b="1" dirty="0">
              <a:latin typeface="Book Antiqua" pitchFamily="18" charset="0"/>
            </a:endParaRPr>
          </a:p>
        </p:txBody>
      </p:sp>
      <p:sp>
        <p:nvSpPr>
          <p:cNvPr id="3" name="Content Placeholder 2">
            <a:extLst>
              <a:ext uri="{FF2B5EF4-FFF2-40B4-BE49-F238E27FC236}">
                <a16:creationId xmlns:a16="http://schemas.microsoft.com/office/drawing/2014/main" xmlns="" id="{9F541FAF-730D-47FE-9638-C05616C31320}"/>
              </a:ext>
            </a:extLst>
          </p:cNvPr>
          <p:cNvSpPr>
            <a:spLocks noGrp="1"/>
          </p:cNvSpPr>
          <p:nvPr>
            <p:ph idx="1"/>
          </p:nvPr>
        </p:nvSpPr>
        <p:spPr>
          <a:xfrm>
            <a:off x="3945759" y="1774208"/>
            <a:ext cx="7706875" cy="3841844"/>
          </a:xfrm>
        </p:spPr>
        <p:txBody>
          <a:bodyPr>
            <a:normAutofit/>
          </a:bodyPr>
          <a:lstStyle/>
          <a:p>
            <a:pPr marL="0" lvl="0" indent="0" fontAlgn="base">
              <a:lnSpc>
                <a:spcPct val="150000"/>
              </a:lnSpc>
              <a:buNone/>
            </a:pPr>
            <a:endParaRPr lang="en-US" sz="3200" dirty="0" smtClean="0">
              <a:latin typeface="Bookman Old Style" pitchFamily="18" charset="0"/>
            </a:endParaRPr>
          </a:p>
          <a:p>
            <a:pPr lvl="0" fontAlgn="base">
              <a:lnSpc>
                <a:spcPct val="100000"/>
              </a:lnSpc>
            </a:pPr>
            <a:r>
              <a:rPr lang="en-US" sz="3200" dirty="0" smtClean="0">
                <a:latin typeface="Bookman Old Style" pitchFamily="18" charset="0"/>
              </a:rPr>
              <a:t>Internet connection required.</a:t>
            </a:r>
          </a:p>
          <a:p>
            <a:pPr lvl="0" fontAlgn="base">
              <a:lnSpc>
                <a:spcPct val="100000"/>
              </a:lnSpc>
            </a:pPr>
            <a:r>
              <a:rPr lang="en-US" sz="3200" dirty="0" smtClean="0">
                <a:latin typeface="Bookman Old Style" pitchFamily="18" charset="0"/>
              </a:rPr>
              <a:t>Inability on virtual Try on Frames.</a:t>
            </a:r>
          </a:p>
          <a:p>
            <a:pPr lvl="0" fontAlgn="base">
              <a:lnSpc>
                <a:spcPct val="100000"/>
              </a:lnSpc>
            </a:pPr>
            <a:r>
              <a:rPr lang="en-US" sz="3200" dirty="0" smtClean="0">
                <a:latin typeface="Bookman Old Style" pitchFamily="18" charset="0"/>
              </a:rPr>
              <a:t>Return and Exchange policy.</a:t>
            </a:r>
          </a:p>
          <a:p>
            <a:pPr fontAlgn="base">
              <a:lnSpc>
                <a:spcPct val="100000"/>
              </a:lnSpc>
            </a:pPr>
            <a:r>
              <a:rPr lang="en-US" sz="3200" dirty="0">
                <a:latin typeface="Bookman Old Style" pitchFamily="18" charset="0"/>
              </a:rPr>
              <a:t>Basic computer knowledge required.</a:t>
            </a:r>
          </a:p>
          <a:p>
            <a:pPr lvl="0" fontAlgn="base">
              <a:lnSpc>
                <a:spcPct val="100000"/>
              </a:lnSpc>
            </a:pPr>
            <a:endParaRPr lang="en-US" sz="3200" dirty="0" smtClean="0">
              <a:latin typeface="Bookman Old Style" pitchFamily="18" charset="0"/>
            </a:endParaRPr>
          </a:p>
          <a:p>
            <a:pPr>
              <a:lnSpc>
                <a:spcPct val="150000"/>
              </a:lnSpc>
              <a:buNone/>
            </a:pPr>
            <a:endParaRPr lang="en-US" sz="3200" dirty="0" smtClean="0">
              <a:latin typeface="Bookman Old Style" pitchFamily="18" charset="0"/>
            </a:endParaRPr>
          </a:p>
          <a:p>
            <a:pPr>
              <a:buNone/>
            </a:pPr>
            <a:endParaRPr lang="en-IN" sz="4000" dirty="0" smtClean="0"/>
          </a:p>
        </p:txBody>
      </p:sp>
    </p:spTree>
    <p:extLst>
      <p:ext uri="{BB962C8B-B14F-4D97-AF65-F5344CB8AC3E}">
        <p14:creationId xmlns:p14="http://schemas.microsoft.com/office/powerpoint/2010/main" val="2194233190"/>
      </p:ext>
    </p:ext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xmlns="" id="{50496C6C-A85F-426B-9ED1-3444166CE4E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8DE5CD8D-E704-46A1-BC3E-9A644A9FFD4E}"/>
              </a:ext>
            </a:extLst>
          </p:cNvPr>
          <p:cNvSpPr>
            <a:spLocks noGrp="1"/>
          </p:cNvSpPr>
          <p:nvPr>
            <p:ph type="ctrTitle"/>
          </p:nvPr>
        </p:nvSpPr>
        <p:spPr>
          <a:xfrm>
            <a:off x="792483" y="821265"/>
            <a:ext cx="8666827" cy="5222117"/>
          </a:xfrm>
        </p:spPr>
        <p:txBody>
          <a:bodyPr anchor="ctr">
            <a:normAutofit/>
          </a:bodyPr>
          <a:lstStyle/>
          <a:p>
            <a:pPr algn="ctr"/>
            <a:r>
              <a:rPr lang="en-IN" sz="9600" dirty="0" smtClean="0">
                <a:latin typeface="Cambria" pitchFamily="18" charset="0"/>
                <a:ea typeface="Cambria" pitchFamily="18" charset="0"/>
              </a:rPr>
              <a:t/>
            </a:r>
            <a:br>
              <a:rPr lang="en-IN" sz="9600" dirty="0" smtClean="0">
                <a:latin typeface="Cambria" pitchFamily="18" charset="0"/>
                <a:ea typeface="Cambria" pitchFamily="18" charset="0"/>
              </a:rPr>
            </a:br>
            <a:r>
              <a:rPr lang="en-IN" sz="9600" dirty="0" smtClean="0">
                <a:latin typeface="Cambria" pitchFamily="18" charset="0"/>
                <a:ea typeface="Cambria" pitchFamily="18" charset="0"/>
              </a:rPr>
              <a:t/>
            </a:r>
            <a:br>
              <a:rPr lang="en-IN" sz="9600" dirty="0" smtClean="0">
                <a:latin typeface="Cambria" pitchFamily="18" charset="0"/>
                <a:ea typeface="Cambria" pitchFamily="18" charset="0"/>
              </a:rPr>
            </a:br>
            <a:r>
              <a:rPr lang="en-US" sz="7200" dirty="0" smtClean="0">
                <a:latin typeface="Book Antiqua" pitchFamily="18" charset="0"/>
              </a:rPr>
              <a:t/>
            </a:r>
            <a:br>
              <a:rPr lang="en-US" sz="7200" dirty="0" smtClean="0">
                <a:latin typeface="Book Antiqua" pitchFamily="18" charset="0"/>
              </a:rPr>
            </a:br>
            <a:endParaRPr lang="en-US" sz="7200" dirty="0">
              <a:latin typeface="Book Antiqua" pitchFamily="18" charset="0"/>
            </a:endParaRPr>
          </a:p>
        </p:txBody>
      </p:sp>
      <p:sp>
        <p:nvSpPr>
          <p:cNvPr id="3" name="Subtitle 2">
            <a:extLst>
              <a:ext uri="{FF2B5EF4-FFF2-40B4-BE49-F238E27FC236}">
                <a16:creationId xmlns:a16="http://schemas.microsoft.com/office/drawing/2014/main" xmlns="" id="{E309A740-48C5-4AE5-879B-F567D3D7ACDC}"/>
              </a:ext>
            </a:extLst>
          </p:cNvPr>
          <p:cNvSpPr>
            <a:spLocks noGrp="1"/>
          </p:cNvSpPr>
          <p:nvPr>
            <p:ph type="subTitle" idx="1"/>
          </p:nvPr>
        </p:nvSpPr>
        <p:spPr>
          <a:xfrm>
            <a:off x="961698" y="821265"/>
            <a:ext cx="10207044" cy="5222117"/>
          </a:xfrm>
        </p:spPr>
        <p:txBody>
          <a:bodyPr anchor="ctr">
            <a:normAutofit/>
          </a:bodyPr>
          <a:lstStyle/>
          <a:p>
            <a:r>
              <a:rPr lang="en-US" sz="7200" b="1" dirty="0" smtClean="0">
                <a:latin typeface="Book Antiqua" pitchFamily="18" charset="0"/>
              </a:rPr>
              <a:t>     LIMITATIONS</a:t>
            </a:r>
            <a:endParaRPr lang="en-US" sz="7200" dirty="0">
              <a:latin typeface="Book Antiqua" pitchFamily="18" charset="0"/>
            </a:endParaRPr>
          </a:p>
        </p:txBody>
      </p:sp>
      <p:pic>
        <p:nvPicPr>
          <p:cNvPr id="21" name="Picture 20">
            <a:extLst>
              <a:ext uri="{FF2B5EF4-FFF2-40B4-BE49-F238E27FC236}">
                <a16:creationId xmlns:a16="http://schemas.microsoft.com/office/drawing/2014/main" xmlns="" id="{D912EF34-0253-41FD-9940-D8FBB7DE74B1}"/>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7545075" y="2187578"/>
            <a:ext cx="6857999" cy="2482850"/>
          </a:xfrm>
          <a:prstGeom prst="rect">
            <a:avLst/>
          </a:prstGeom>
        </p:spPr>
      </p:pic>
    </p:spTree>
    <p:extLst>
      <p:ext uri="{BB962C8B-B14F-4D97-AF65-F5344CB8AC3E}">
        <p14:creationId xmlns:p14="http://schemas.microsoft.com/office/powerpoint/2010/main" val="3754664940"/>
      </p:ext>
    </p:extLst>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7"/>
          <p:cNvSpPr>
            <a:spLocks noGrp="1"/>
          </p:cNvSpPr>
          <p:nvPr>
            <p:ph idx="1"/>
          </p:nvPr>
        </p:nvSpPr>
        <p:spPr>
          <a:xfrm>
            <a:off x="824247" y="1511980"/>
            <a:ext cx="11513713" cy="4024125"/>
          </a:xfrm>
        </p:spPr>
        <p:txBody>
          <a:bodyPr>
            <a:normAutofit/>
          </a:bodyPr>
          <a:lstStyle/>
          <a:p>
            <a:pPr lvl="2" algn="ctr">
              <a:buNone/>
            </a:pPr>
            <a:r>
              <a:rPr lang="en-US" sz="3000" b="1" dirty="0" smtClean="0">
                <a:latin typeface="Times New Roman" panose="02020603050405020304" pitchFamily="18" charset="0"/>
                <a:cs typeface="Times New Roman" panose="02020603050405020304" pitchFamily="18" charset="0"/>
              </a:rPr>
              <a:t>Chapter-11</a:t>
            </a:r>
          </a:p>
          <a:p>
            <a:pPr lvl="2" algn="ctr">
              <a:buNone/>
            </a:pPr>
            <a:r>
              <a:rPr lang="en-US" sz="3000" b="1" dirty="0" smtClean="0">
                <a:latin typeface="Times New Roman" panose="02020603050405020304" pitchFamily="18" charset="0"/>
                <a:cs typeface="Times New Roman" panose="02020603050405020304" pitchFamily="18" charset="0"/>
              </a:rPr>
              <a:t>Limitations</a:t>
            </a:r>
          </a:p>
          <a:p>
            <a:pPr lvl="2" algn="ctr">
              <a:buNone/>
            </a:pPr>
            <a:r>
              <a:rPr lang="en-US" b="1" dirty="0" smtClean="0"/>
              <a:t> </a:t>
            </a:r>
            <a:endParaRPr lang="en-US" dirty="0" smtClean="0"/>
          </a:p>
          <a:p>
            <a:pPr lvl="0">
              <a:lnSpc>
                <a:spcPct val="150000"/>
              </a:lnSpc>
              <a:buFont typeface="Wingdings" pitchFamily="2" charset="2"/>
              <a:buChar char="q"/>
            </a:pPr>
            <a:r>
              <a:rPr lang="en-US" sz="2400" dirty="0" smtClean="0">
                <a:latin typeface="Bookman Old Style" pitchFamily="18" charset="0"/>
              </a:rPr>
              <a:t>virtual try on</a:t>
            </a:r>
          </a:p>
          <a:p>
            <a:pPr lvl="0">
              <a:lnSpc>
                <a:spcPct val="150000"/>
              </a:lnSpc>
              <a:buFont typeface="Wingdings" pitchFamily="2" charset="2"/>
              <a:buChar char="q"/>
            </a:pPr>
            <a:r>
              <a:rPr lang="en-US" sz="2400" dirty="0" smtClean="0">
                <a:latin typeface="Bookman Old Style" pitchFamily="18" charset="0"/>
              </a:rPr>
              <a:t>Real time payment gateway not working in the system. </a:t>
            </a:r>
          </a:p>
          <a:p>
            <a:pPr lvl="0" fontAlgn="base">
              <a:lnSpc>
                <a:spcPct val="150000"/>
              </a:lnSpc>
              <a:buFont typeface="Wingdings" pitchFamily="2" charset="2"/>
              <a:buChar char="q"/>
            </a:pPr>
            <a:r>
              <a:rPr lang="en-US" sz="2400" dirty="0" smtClean="0">
                <a:latin typeface="Bookman Old Style" pitchFamily="18" charset="0"/>
              </a:rPr>
              <a:t>Return and Exchange policy</a:t>
            </a:r>
          </a:p>
          <a:p>
            <a:pPr lvl="0">
              <a:lnSpc>
                <a:spcPct val="150000"/>
              </a:lnSpc>
              <a:buFont typeface="Wingdings" pitchFamily="2" charset="2"/>
              <a:buChar char="q"/>
            </a:pPr>
            <a:r>
              <a:rPr lang="en-US" sz="2400" dirty="0" smtClean="0">
                <a:latin typeface="Bookman Old Style" pitchFamily="18" charset="0"/>
              </a:rPr>
              <a:t>Internet connection required</a:t>
            </a:r>
          </a:p>
          <a:p>
            <a:pPr marL="0" lvl="0" indent="0">
              <a:lnSpc>
                <a:spcPct val="150000"/>
              </a:lnSpc>
              <a:buNone/>
            </a:pPr>
            <a:endParaRPr lang="en-US" sz="2400" dirty="0" smtClean="0">
              <a:latin typeface="Bookman Old Style" pitchFamily="18" charset="0"/>
            </a:endParaRPr>
          </a:p>
          <a:p>
            <a:pPr>
              <a:buFont typeface="Wingdings" pitchFamily="2" charset="2"/>
              <a:buChar char="q"/>
            </a:pPr>
            <a:endParaRPr lang="en-US" dirty="0" smtClean="0">
              <a:latin typeface="Bookman Old Style" pitchFamily="18" charset="0"/>
            </a:endParaRPr>
          </a:p>
          <a:p>
            <a:pPr>
              <a:buFont typeface="Wingdings" pitchFamily="2" charset="2"/>
              <a:buChar char="q"/>
            </a:pPr>
            <a:endParaRPr lang="en-US" dirty="0">
              <a:latin typeface="Book Antiqua" pitchFamily="18" charset="0"/>
            </a:endParaRPr>
          </a:p>
        </p:txBody>
      </p:sp>
    </p:spTree>
    <p:extLst>
      <p:ext uri="{BB962C8B-B14F-4D97-AF65-F5344CB8AC3E}">
        <p14:creationId xmlns:p14="http://schemas.microsoft.com/office/powerpoint/2010/main" val="1064736971"/>
      </p:ext>
    </p:extLst>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xmlns="" id="{50496C6C-A85F-426B-9ED1-3444166CE4E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8DE5CD8D-E704-46A1-BC3E-9A644A9FFD4E}"/>
              </a:ext>
            </a:extLst>
          </p:cNvPr>
          <p:cNvSpPr>
            <a:spLocks noGrp="1"/>
          </p:cNvSpPr>
          <p:nvPr>
            <p:ph type="ctrTitle"/>
          </p:nvPr>
        </p:nvSpPr>
        <p:spPr>
          <a:xfrm>
            <a:off x="792483" y="821265"/>
            <a:ext cx="8666827" cy="5222117"/>
          </a:xfrm>
        </p:spPr>
        <p:txBody>
          <a:bodyPr anchor="ctr">
            <a:normAutofit/>
          </a:bodyPr>
          <a:lstStyle/>
          <a:p>
            <a:pPr algn="ctr"/>
            <a:r>
              <a:rPr lang="en-IN" sz="9600" dirty="0" smtClean="0">
                <a:latin typeface="Cambria" pitchFamily="18" charset="0"/>
                <a:ea typeface="Cambria" pitchFamily="18" charset="0"/>
              </a:rPr>
              <a:t/>
            </a:r>
            <a:br>
              <a:rPr lang="en-IN" sz="9600" dirty="0" smtClean="0">
                <a:latin typeface="Cambria" pitchFamily="18" charset="0"/>
                <a:ea typeface="Cambria" pitchFamily="18" charset="0"/>
              </a:rPr>
            </a:br>
            <a:r>
              <a:rPr lang="en-IN" sz="9600" dirty="0" smtClean="0">
                <a:latin typeface="Cambria" pitchFamily="18" charset="0"/>
                <a:ea typeface="Cambria" pitchFamily="18" charset="0"/>
              </a:rPr>
              <a:t/>
            </a:r>
            <a:br>
              <a:rPr lang="en-IN" sz="9600" dirty="0" smtClean="0">
                <a:latin typeface="Cambria" pitchFamily="18" charset="0"/>
                <a:ea typeface="Cambria" pitchFamily="18" charset="0"/>
              </a:rPr>
            </a:br>
            <a:r>
              <a:rPr lang="en-US" sz="7200" dirty="0" smtClean="0">
                <a:latin typeface="Book Antiqua" pitchFamily="18" charset="0"/>
              </a:rPr>
              <a:t/>
            </a:r>
            <a:br>
              <a:rPr lang="en-US" sz="7200" dirty="0" smtClean="0">
                <a:latin typeface="Book Antiqua" pitchFamily="18" charset="0"/>
              </a:rPr>
            </a:br>
            <a:endParaRPr lang="en-US" sz="7200" dirty="0">
              <a:latin typeface="Book Antiqua" pitchFamily="18" charset="0"/>
            </a:endParaRPr>
          </a:p>
        </p:txBody>
      </p:sp>
      <p:sp>
        <p:nvSpPr>
          <p:cNvPr id="3" name="Subtitle 2">
            <a:extLst>
              <a:ext uri="{FF2B5EF4-FFF2-40B4-BE49-F238E27FC236}">
                <a16:creationId xmlns:a16="http://schemas.microsoft.com/office/drawing/2014/main" xmlns="" id="{E309A740-48C5-4AE5-879B-F567D3D7ACDC}"/>
              </a:ext>
            </a:extLst>
          </p:cNvPr>
          <p:cNvSpPr>
            <a:spLocks noGrp="1"/>
          </p:cNvSpPr>
          <p:nvPr>
            <p:ph type="subTitle" idx="1"/>
          </p:nvPr>
        </p:nvSpPr>
        <p:spPr>
          <a:xfrm>
            <a:off x="1182414" y="821265"/>
            <a:ext cx="9986327" cy="5222117"/>
          </a:xfrm>
        </p:spPr>
        <p:txBody>
          <a:bodyPr anchor="ctr">
            <a:normAutofit/>
          </a:bodyPr>
          <a:lstStyle/>
          <a:p>
            <a:r>
              <a:rPr lang="en-US" b="1" dirty="0" smtClean="0"/>
              <a:t> 		     </a:t>
            </a:r>
            <a:r>
              <a:rPr lang="en-US" sz="4800" b="1" dirty="0" smtClean="0">
                <a:latin typeface="Book Antiqua" pitchFamily="18" charset="0"/>
              </a:rPr>
              <a:t>SCOPE 	FOR</a:t>
            </a:r>
          </a:p>
          <a:p>
            <a:r>
              <a:rPr lang="en-US" sz="4800" b="1" dirty="0" smtClean="0">
                <a:latin typeface="Book Antiqua" pitchFamily="18" charset="0"/>
              </a:rPr>
              <a:t>	   ENHANCEMENT</a:t>
            </a:r>
            <a:endParaRPr lang="en-US" sz="4800" dirty="0">
              <a:latin typeface="Book Antiqua" pitchFamily="18" charset="0"/>
            </a:endParaRPr>
          </a:p>
        </p:txBody>
      </p:sp>
      <p:pic>
        <p:nvPicPr>
          <p:cNvPr id="21" name="Picture 20">
            <a:extLst>
              <a:ext uri="{FF2B5EF4-FFF2-40B4-BE49-F238E27FC236}">
                <a16:creationId xmlns:a16="http://schemas.microsoft.com/office/drawing/2014/main" xmlns="" id="{D912EF34-0253-41FD-9940-D8FBB7DE74B1}"/>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7545075" y="2187578"/>
            <a:ext cx="6857999" cy="2482850"/>
          </a:xfrm>
          <a:prstGeom prst="rect">
            <a:avLst/>
          </a:prstGeom>
        </p:spPr>
      </p:pic>
    </p:spTree>
    <p:extLst>
      <p:ext uri="{BB962C8B-B14F-4D97-AF65-F5344CB8AC3E}">
        <p14:creationId xmlns:p14="http://schemas.microsoft.com/office/powerpoint/2010/main" val="3754664940"/>
      </p:ext>
    </p:extLst>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5"/>
            <a:r>
              <a:rPr lang="en-US" sz="1800" b="1" dirty="0" smtClean="0"/>
              <a:t>			</a:t>
            </a:r>
            <a:r>
              <a:rPr lang="en-US" sz="3600" b="1" dirty="0" smtClean="0">
                <a:latin typeface="Times New Roman" panose="02020603050405020304" pitchFamily="18" charset="0"/>
                <a:cs typeface="Times New Roman" panose="02020603050405020304" pitchFamily="18" charset="0"/>
              </a:rPr>
              <a:t>Chapter-12</a:t>
            </a:r>
            <a:r>
              <a:rPr lang="en-US" sz="2200" dirty="0" smtClean="0">
                <a:latin typeface="Times New Roman" panose="02020603050405020304" pitchFamily="18" charset="0"/>
                <a:cs typeface="Times New Roman" panose="02020603050405020304" pitchFamily="18" charset="0"/>
              </a:rPr>
              <a:t/>
            </a:r>
            <a:br>
              <a:rPr lang="en-US" sz="2200" dirty="0" smtClean="0">
                <a:latin typeface="Times New Roman" panose="02020603050405020304" pitchFamily="18" charset="0"/>
                <a:cs typeface="Times New Roman" panose="02020603050405020304" pitchFamily="18" charset="0"/>
              </a:rPr>
            </a:br>
            <a:r>
              <a:rPr lang="en-US" sz="3600" b="1" dirty="0" smtClean="0">
                <a:latin typeface="Times New Roman" panose="02020603050405020304" pitchFamily="18" charset="0"/>
                <a:cs typeface="Times New Roman" panose="02020603050405020304" pitchFamily="18" charset="0"/>
              </a:rPr>
              <a:t>      		   Scope for Enhancement</a:t>
            </a:r>
            <a:r>
              <a:rPr lang="en-US" sz="2200" dirty="0" smtClean="0">
                <a:latin typeface="Times New Roman" panose="02020603050405020304" pitchFamily="18" charset="0"/>
                <a:cs typeface="Times New Roman" panose="02020603050405020304" pitchFamily="18" charset="0"/>
              </a:rPr>
              <a:t/>
            </a:r>
            <a:br>
              <a:rPr lang="en-US" sz="2200" dirty="0" smtClean="0">
                <a:latin typeface="Times New Roman" panose="02020603050405020304" pitchFamily="18" charset="0"/>
                <a:cs typeface="Times New Roman" panose="02020603050405020304" pitchFamily="18" charset="0"/>
              </a:rPr>
            </a:br>
            <a:r>
              <a:rPr lang="en-US" sz="2200" dirty="0" smtClean="0">
                <a:latin typeface="Times New Roman" panose="02020603050405020304" pitchFamily="18" charset="0"/>
                <a:cs typeface="Times New Roman" panose="02020603050405020304" pitchFamily="18" charset="0"/>
              </a:rPr>
              <a:t/>
            </a:r>
            <a:br>
              <a:rPr lang="en-US" sz="2200" dirty="0" smtClean="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4" name="Content Placeholder 7"/>
          <p:cNvSpPr>
            <a:spLocks noGrp="1"/>
          </p:cNvSpPr>
          <p:nvPr>
            <p:ph idx="1"/>
          </p:nvPr>
        </p:nvSpPr>
        <p:spPr/>
        <p:txBody>
          <a:bodyPr>
            <a:normAutofit/>
          </a:bodyPr>
          <a:lstStyle/>
          <a:p>
            <a:pPr marL="0" indent="0" algn="just">
              <a:lnSpc>
                <a:spcPct val="150000"/>
              </a:lnSpc>
              <a:buNone/>
            </a:pPr>
            <a:r>
              <a:rPr lang="en-US" sz="2400" dirty="0" smtClean="0">
                <a:latin typeface="Bookman Old Style" panose="02050604050505020204" pitchFamily="18" charset="0"/>
              </a:rPr>
              <a:t>Future </a:t>
            </a:r>
            <a:r>
              <a:rPr lang="en-US" sz="2400" dirty="0">
                <a:latin typeface="Bookman Old Style" panose="02050604050505020204" pitchFamily="18" charset="0"/>
              </a:rPr>
              <a:t>enhancements to the system can be made as technology changes. This includes the development and integration of mobile apps, as well as few additional features such as virtual try-on and an improved return and exchange policy.</a:t>
            </a:r>
            <a:endParaRPr lang="en-IN" sz="2400" dirty="0">
              <a:latin typeface="Bookman Old Style" panose="02050604050505020204" pitchFamily="18" charset="0"/>
            </a:endParaRPr>
          </a:p>
          <a:p>
            <a:pPr marL="0" indent="0">
              <a:lnSpc>
                <a:spcPct val="150000"/>
              </a:lnSpc>
              <a:buNone/>
            </a:pPr>
            <a:r>
              <a:rPr lang="en-US" sz="2000" dirty="0" smtClean="0">
                <a:latin typeface="Bookman Old Style" pitchFamily="18" charset="0"/>
              </a:rPr>
              <a:t> </a:t>
            </a:r>
          </a:p>
          <a:p>
            <a:pPr>
              <a:lnSpc>
                <a:spcPct val="150000"/>
              </a:lnSpc>
              <a:buNone/>
            </a:pPr>
            <a:r>
              <a:rPr lang="en-US" dirty="0" smtClean="0"/>
              <a:t> </a:t>
            </a:r>
          </a:p>
          <a:p>
            <a:endParaRPr lang="en-US" dirty="0">
              <a:latin typeface="Book Antiqua" pitchFamily="18" charset="0"/>
            </a:endParaRPr>
          </a:p>
        </p:txBody>
      </p:sp>
    </p:spTree>
    <p:extLst>
      <p:ext uri="{BB962C8B-B14F-4D97-AF65-F5344CB8AC3E}">
        <p14:creationId xmlns:p14="http://schemas.microsoft.com/office/powerpoint/2010/main" val="417560565"/>
      </p:ext>
    </p:extLst>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xmlns="" id="{50496C6C-A85F-426B-9ED1-3444166CE4E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8DE5CD8D-E704-46A1-BC3E-9A644A9FFD4E}"/>
              </a:ext>
            </a:extLst>
          </p:cNvPr>
          <p:cNvSpPr>
            <a:spLocks noGrp="1"/>
          </p:cNvSpPr>
          <p:nvPr>
            <p:ph type="ctrTitle"/>
          </p:nvPr>
        </p:nvSpPr>
        <p:spPr>
          <a:xfrm>
            <a:off x="792483" y="821265"/>
            <a:ext cx="8666827" cy="5222117"/>
          </a:xfrm>
        </p:spPr>
        <p:txBody>
          <a:bodyPr anchor="ctr">
            <a:normAutofit/>
          </a:bodyPr>
          <a:lstStyle/>
          <a:p>
            <a:pPr algn="ctr"/>
            <a:r>
              <a:rPr lang="en-IN" sz="9600" dirty="0" smtClean="0">
                <a:latin typeface="Cambria" pitchFamily="18" charset="0"/>
                <a:ea typeface="Cambria" pitchFamily="18" charset="0"/>
              </a:rPr>
              <a:t/>
            </a:r>
            <a:br>
              <a:rPr lang="en-IN" sz="9600" dirty="0" smtClean="0">
                <a:latin typeface="Cambria" pitchFamily="18" charset="0"/>
                <a:ea typeface="Cambria" pitchFamily="18" charset="0"/>
              </a:rPr>
            </a:br>
            <a:r>
              <a:rPr lang="en-IN" sz="9600" dirty="0" smtClean="0">
                <a:latin typeface="Cambria" pitchFamily="18" charset="0"/>
                <a:ea typeface="Cambria" pitchFamily="18" charset="0"/>
              </a:rPr>
              <a:t/>
            </a:r>
            <a:br>
              <a:rPr lang="en-IN" sz="9600" dirty="0" smtClean="0">
                <a:latin typeface="Cambria" pitchFamily="18" charset="0"/>
                <a:ea typeface="Cambria" pitchFamily="18" charset="0"/>
              </a:rPr>
            </a:br>
            <a:r>
              <a:rPr lang="en-US" sz="7200" dirty="0" smtClean="0">
                <a:latin typeface="Book Antiqua" pitchFamily="18" charset="0"/>
              </a:rPr>
              <a:t/>
            </a:r>
            <a:br>
              <a:rPr lang="en-US" sz="7200" dirty="0" smtClean="0">
                <a:latin typeface="Book Antiqua" pitchFamily="18" charset="0"/>
              </a:rPr>
            </a:br>
            <a:endParaRPr lang="en-US" sz="7200" dirty="0">
              <a:latin typeface="Book Antiqua" pitchFamily="18" charset="0"/>
            </a:endParaRPr>
          </a:p>
        </p:txBody>
      </p:sp>
      <p:sp>
        <p:nvSpPr>
          <p:cNvPr id="3" name="Subtitle 2">
            <a:extLst>
              <a:ext uri="{FF2B5EF4-FFF2-40B4-BE49-F238E27FC236}">
                <a16:creationId xmlns:a16="http://schemas.microsoft.com/office/drawing/2014/main" xmlns="" id="{E309A740-48C5-4AE5-879B-F567D3D7ACDC}"/>
              </a:ext>
            </a:extLst>
          </p:cNvPr>
          <p:cNvSpPr>
            <a:spLocks noGrp="1"/>
          </p:cNvSpPr>
          <p:nvPr>
            <p:ph type="subTitle" idx="1"/>
          </p:nvPr>
        </p:nvSpPr>
        <p:spPr>
          <a:xfrm>
            <a:off x="1135118" y="821265"/>
            <a:ext cx="10033624" cy="5222117"/>
          </a:xfrm>
        </p:spPr>
        <p:txBody>
          <a:bodyPr anchor="ctr">
            <a:normAutofit/>
          </a:bodyPr>
          <a:lstStyle/>
          <a:p>
            <a:r>
              <a:rPr lang="en-US" b="1" dirty="0" smtClean="0"/>
              <a:t> 		</a:t>
            </a:r>
            <a:r>
              <a:rPr lang="en-US" sz="6600" b="1" dirty="0" smtClean="0">
                <a:latin typeface="Book Antiqua" pitchFamily="18" charset="0"/>
              </a:rPr>
              <a:t>BIBLIOGRAPHY</a:t>
            </a:r>
            <a:endParaRPr lang="en-US" sz="6600" dirty="0" smtClean="0">
              <a:latin typeface="Book Antiqua" pitchFamily="18" charset="0"/>
            </a:endParaRPr>
          </a:p>
          <a:p>
            <a:endParaRPr lang="en-US" sz="6600" dirty="0">
              <a:latin typeface="Book Antiqua" pitchFamily="18" charset="0"/>
            </a:endParaRPr>
          </a:p>
        </p:txBody>
      </p:sp>
      <p:pic>
        <p:nvPicPr>
          <p:cNvPr id="21" name="Picture 20">
            <a:extLst>
              <a:ext uri="{FF2B5EF4-FFF2-40B4-BE49-F238E27FC236}">
                <a16:creationId xmlns:a16="http://schemas.microsoft.com/office/drawing/2014/main" xmlns="" id="{D912EF34-0253-41FD-9940-D8FBB7DE74B1}"/>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7545075" y="2187578"/>
            <a:ext cx="6857999" cy="2482850"/>
          </a:xfrm>
          <a:prstGeom prst="rect">
            <a:avLst/>
          </a:prstGeom>
        </p:spPr>
      </p:pic>
    </p:spTree>
    <p:extLst>
      <p:ext uri="{BB962C8B-B14F-4D97-AF65-F5344CB8AC3E}">
        <p14:creationId xmlns:p14="http://schemas.microsoft.com/office/powerpoint/2010/main" val="3754664940"/>
      </p:ext>
    </p:extLst>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Content Placeholder 7"/>
          <p:cNvSpPr>
            <a:spLocks noGrp="1"/>
          </p:cNvSpPr>
          <p:nvPr>
            <p:ph idx="1"/>
          </p:nvPr>
        </p:nvSpPr>
        <p:spPr>
          <a:xfrm>
            <a:off x="569890" y="764373"/>
            <a:ext cx="10820400" cy="5919762"/>
          </a:xfrm>
        </p:spPr>
        <p:txBody>
          <a:bodyPr>
            <a:noAutofit/>
          </a:bodyPr>
          <a:lstStyle/>
          <a:p>
            <a:pPr algn="ctr">
              <a:buNone/>
            </a:pPr>
            <a:r>
              <a:rPr lang="en-US" sz="2400" b="1" dirty="0" smtClean="0"/>
              <a:t>Chapter-14</a:t>
            </a:r>
          </a:p>
          <a:p>
            <a:pPr algn="ctr">
              <a:buNone/>
            </a:pPr>
            <a:r>
              <a:rPr lang="en-US" sz="2400" b="1" dirty="0" smtClean="0"/>
              <a:t> Bibliography</a:t>
            </a:r>
          </a:p>
          <a:p>
            <a:pPr>
              <a:buFont typeface="Wingdings" pitchFamily="2" charset="2"/>
              <a:buChar char="q"/>
            </a:pPr>
            <a:r>
              <a:rPr lang="en-US" sz="2000" b="1" dirty="0" smtClean="0"/>
              <a:t> YouTube reference:</a:t>
            </a:r>
            <a:endParaRPr lang="en-US" sz="2000" dirty="0" smtClean="0"/>
          </a:p>
          <a:p>
            <a:pPr lvl="0"/>
            <a:r>
              <a:rPr lang="en-US" sz="2000" dirty="0" smtClean="0">
                <a:latin typeface="Bookman Old Style" pitchFamily="18" charset="0"/>
              </a:rPr>
              <a:t>Code artisians lab</a:t>
            </a:r>
          </a:p>
          <a:p>
            <a:pPr lvl="0"/>
            <a:r>
              <a:rPr lang="en-US" sz="2000" dirty="0" smtClean="0">
                <a:latin typeface="Bookman Old Style" pitchFamily="18" charset="0"/>
              </a:rPr>
              <a:t>Code with harry</a:t>
            </a:r>
          </a:p>
          <a:p>
            <a:pPr lvl="0"/>
            <a:r>
              <a:rPr lang="en-US" sz="2000" dirty="0" smtClean="0">
                <a:latin typeface="Bookman Old Style" pitchFamily="18" charset="0"/>
              </a:rPr>
              <a:t>Rajtosh Ranjan</a:t>
            </a:r>
          </a:p>
          <a:p>
            <a:pPr lvl="0"/>
            <a:r>
              <a:rPr lang="en-US" sz="2000" dirty="0" smtClean="0">
                <a:latin typeface="Bookman Old Style" pitchFamily="18" charset="0"/>
              </a:rPr>
              <a:t>Programming with Mosh</a:t>
            </a:r>
          </a:p>
          <a:p>
            <a:pPr>
              <a:buFont typeface="Wingdings" pitchFamily="2" charset="2"/>
              <a:buChar char="q"/>
            </a:pPr>
            <a:r>
              <a:rPr lang="en-US" sz="2000" b="1" dirty="0" smtClean="0"/>
              <a:t> Book reference:</a:t>
            </a:r>
            <a:endParaRPr lang="en-US" sz="2000" dirty="0" smtClean="0"/>
          </a:p>
          <a:p>
            <a:pPr lvl="0">
              <a:lnSpc>
                <a:spcPct val="160000"/>
              </a:lnSpc>
            </a:pPr>
            <a:r>
              <a:rPr lang="en-US" sz="1800" dirty="0" smtClean="0">
                <a:latin typeface="Bookman Old Style" panose="02050604050505020204" pitchFamily="18" charset="0"/>
                <a:cs typeface="Times New Roman" panose="02020603050405020304" pitchFamily="18" charset="0"/>
              </a:rPr>
              <a:t>Software Engineering by </a:t>
            </a:r>
            <a:r>
              <a:rPr lang="en-US" sz="1800" dirty="0" err="1" smtClean="0">
                <a:latin typeface="Bookman Old Style" panose="02050604050505020204" pitchFamily="18" charset="0"/>
                <a:cs typeface="Times New Roman" panose="02020603050405020304" pitchFamily="18" charset="0"/>
              </a:rPr>
              <a:t>Pankaj</a:t>
            </a:r>
            <a:r>
              <a:rPr lang="en-US" sz="1800" dirty="0" smtClean="0">
                <a:latin typeface="Bookman Old Style" panose="02050604050505020204" pitchFamily="18" charset="0"/>
                <a:cs typeface="Times New Roman" panose="02020603050405020304" pitchFamily="18" charset="0"/>
              </a:rPr>
              <a:t> </a:t>
            </a:r>
            <a:r>
              <a:rPr lang="en-US" sz="1800" dirty="0" err="1" smtClean="0">
                <a:latin typeface="Bookman Old Style" panose="02050604050505020204" pitchFamily="18" charset="0"/>
                <a:cs typeface="Times New Roman" panose="02020603050405020304" pitchFamily="18" charset="0"/>
              </a:rPr>
              <a:t>jalote</a:t>
            </a:r>
            <a:endParaRPr lang="en-US" sz="1800" dirty="0" smtClean="0">
              <a:latin typeface="Bookman Old Style" panose="02050604050505020204" pitchFamily="18" charset="0"/>
              <a:cs typeface="Times New Roman" panose="02020603050405020304" pitchFamily="18" charset="0"/>
            </a:endParaRPr>
          </a:p>
          <a:p>
            <a:pPr lvl="0">
              <a:lnSpc>
                <a:spcPct val="160000"/>
              </a:lnSpc>
            </a:pPr>
            <a:r>
              <a:rPr lang="en-US" sz="1800" dirty="0" smtClean="0">
                <a:latin typeface="Bookman Old Style" panose="02050604050505020204" pitchFamily="18" charset="0"/>
                <a:cs typeface="Times New Roman" panose="02020603050405020304" pitchFamily="18" charset="0"/>
              </a:rPr>
              <a:t>Abraham </a:t>
            </a:r>
            <a:r>
              <a:rPr lang="en-US" sz="1800" dirty="0" err="1" smtClean="0">
                <a:latin typeface="Bookman Old Style" panose="02050604050505020204" pitchFamily="18" charset="0"/>
                <a:cs typeface="Times New Roman" panose="02020603050405020304" pitchFamily="18" charset="0"/>
              </a:rPr>
              <a:t>sliberschatz</a:t>
            </a:r>
            <a:r>
              <a:rPr lang="en-US" sz="1800" dirty="0" smtClean="0">
                <a:latin typeface="Bookman Old Style" panose="02050604050505020204" pitchFamily="18" charset="0"/>
                <a:cs typeface="Times New Roman" panose="02020603050405020304" pitchFamily="18" charset="0"/>
              </a:rPr>
              <a:t>, Henry </a:t>
            </a:r>
            <a:r>
              <a:rPr lang="en-US" sz="1800" dirty="0" err="1" smtClean="0">
                <a:latin typeface="Bookman Old Style" panose="02050604050505020204" pitchFamily="18" charset="0"/>
                <a:cs typeface="Times New Roman" panose="02020603050405020304" pitchFamily="18" charset="0"/>
              </a:rPr>
              <a:t>korth</a:t>
            </a:r>
            <a:r>
              <a:rPr lang="en-US" sz="1800" dirty="0" smtClean="0">
                <a:latin typeface="Bookman Old Style" panose="02050604050505020204" pitchFamily="18" charset="0"/>
                <a:cs typeface="Times New Roman" panose="02020603050405020304" pitchFamily="18" charset="0"/>
              </a:rPr>
              <a:t> an s. </a:t>
            </a:r>
            <a:r>
              <a:rPr lang="en-US" sz="1800" dirty="0" err="1" smtClean="0">
                <a:latin typeface="Bookman Old Style" panose="02050604050505020204" pitchFamily="18" charset="0"/>
                <a:cs typeface="Times New Roman" panose="02020603050405020304" pitchFamily="18" charset="0"/>
              </a:rPr>
              <a:t>sundarshan</a:t>
            </a:r>
            <a:r>
              <a:rPr lang="en-US" sz="1800" dirty="0" smtClean="0">
                <a:latin typeface="Bookman Old Style" panose="02050604050505020204" pitchFamily="18" charset="0"/>
                <a:cs typeface="Times New Roman" panose="02020603050405020304" pitchFamily="18" charset="0"/>
              </a:rPr>
              <a:t> Data system concept</a:t>
            </a:r>
          </a:p>
          <a:p>
            <a:pPr lvl="0">
              <a:lnSpc>
                <a:spcPct val="160000"/>
              </a:lnSpc>
            </a:pPr>
            <a:r>
              <a:rPr lang="en-US" sz="1800" dirty="0" smtClean="0">
                <a:latin typeface="Bookman Old Style" panose="02050604050505020204" pitchFamily="18" charset="0"/>
                <a:cs typeface="Times New Roman" panose="02020603050405020304" pitchFamily="18" charset="0"/>
              </a:rPr>
              <a:t>Python complete reference by Martin C. Brown, McGraw Hill Education</a:t>
            </a:r>
          </a:p>
          <a:p>
            <a:pPr lvl="0">
              <a:lnSpc>
                <a:spcPct val="160000"/>
              </a:lnSpc>
            </a:pPr>
            <a:r>
              <a:rPr lang="en-US" sz="1800" dirty="0" err="1" smtClean="0">
                <a:latin typeface="Bookman Old Style" panose="02050604050505020204" pitchFamily="18" charset="0"/>
                <a:cs typeface="Times New Roman" panose="02020603050405020304" pitchFamily="18" charset="0"/>
              </a:rPr>
              <a:t>Dr.R</a:t>
            </a:r>
            <a:r>
              <a:rPr lang="en-US" sz="1800" dirty="0" smtClean="0">
                <a:latin typeface="Bookman Old Style" panose="02050604050505020204" pitchFamily="18" charset="0"/>
                <a:cs typeface="Times New Roman" panose="02020603050405020304" pitchFamily="18" charset="0"/>
              </a:rPr>
              <a:t>. </a:t>
            </a:r>
            <a:r>
              <a:rPr lang="en-US" sz="1800" dirty="0" err="1" smtClean="0">
                <a:latin typeface="Bookman Old Style" panose="02050604050505020204" pitchFamily="18" charset="0"/>
                <a:cs typeface="Times New Roman" panose="02020603050405020304" pitchFamily="18" charset="0"/>
              </a:rPr>
              <a:t>Nageshwara</a:t>
            </a:r>
            <a:r>
              <a:rPr lang="en-US" sz="1800" dirty="0" smtClean="0">
                <a:latin typeface="Bookman Old Style" panose="02050604050505020204" pitchFamily="18" charset="0"/>
                <a:cs typeface="Times New Roman" panose="02020603050405020304" pitchFamily="18" charset="0"/>
              </a:rPr>
              <a:t> </a:t>
            </a:r>
            <a:r>
              <a:rPr lang="en-US" sz="1800" dirty="0" err="1" smtClean="0">
                <a:latin typeface="Bookman Old Style" panose="02050604050505020204" pitchFamily="18" charset="0"/>
                <a:cs typeface="Times New Roman" panose="02020603050405020304" pitchFamily="18" charset="0"/>
              </a:rPr>
              <a:t>Rao</a:t>
            </a:r>
            <a:r>
              <a:rPr lang="en-US" sz="1800" dirty="0" smtClean="0">
                <a:latin typeface="Bookman Old Style" panose="02050604050505020204" pitchFamily="18" charset="0"/>
                <a:cs typeface="Times New Roman" panose="02020603050405020304" pitchFamily="18" charset="0"/>
              </a:rPr>
              <a:t>, core Python Programming, </a:t>
            </a:r>
            <a:r>
              <a:rPr lang="en-US" sz="1800" dirty="0" err="1" smtClean="0">
                <a:latin typeface="Bookman Old Style" panose="02050604050505020204" pitchFamily="18" charset="0"/>
                <a:cs typeface="Times New Roman" panose="02020603050405020304" pitchFamily="18" charset="0"/>
              </a:rPr>
              <a:t>Dreamtech</a:t>
            </a:r>
            <a:r>
              <a:rPr lang="en-US" sz="1800" dirty="0" smtClean="0">
                <a:latin typeface="Bookman Old Style" panose="02050604050505020204" pitchFamily="18" charset="0"/>
                <a:cs typeface="Times New Roman" panose="02020603050405020304" pitchFamily="18" charset="0"/>
              </a:rPr>
              <a:t> Press, Second Addition</a:t>
            </a:r>
            <a:endParaRPr lang="en-US" sz="1800" dirty="0">
              <a:latin typeface="Bookman Old Style" panose="02050604050505020204" pitchFamily="18" charset="0"/>
              <a:cs typeface="Times New Roman" panose="02020603050405020304" pitchFamily="18" charset="0"/>
            </a:endParaRPr>
          </a:p>
        </p:txBody>
      </p:sp>
    </p:spTree>
    <p:extLst>
      <p:ext uri="{BB962C8B-B14F-4D97-AF65-F5344CB8AC3E}">
        <p14:creationId xmlns:p14="http://schemas.microsoft.com/office/powerpoint/2010/main" val="3466082374"/>
      </p:ext>
    </p:extLst>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40177A7-740C-43C7-8F2D-BD7067F12C9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xmlns="" id="{FF525AAA-82CE-4027-A26C-B0EFFD856F2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9" name="TextBox 8"/>
          <p:cNvSpPr txBox="1"/>
          <p:nvPr/>
        </p:nvSpPr>
        <p:spPr>
          <a:xfrm>
            <a:off x="3468414" y="-1"/>
            <a:ext cx="7583214" cy="369332"/>
          </a:xfrm>
          <a:prstGeom prst="rect">
            <a:avLst/>
          </a:prstGeom>
          <a:noFill/>
        </p:spPr>
        <p:txBody>
          <a:bodyPr wrap="square" rtlCol="0">
            <a:spAutoFit/>
          </a:bodyPr>
          <a:lstStyle/>
          <a:p>
            <a:endParaRPr lang="en-US" dirty="0"/>
          </a:p>
        </p:txBody>
      </p:sp>
      <p:sp>
        <p:nvSpPr>
          <p:cNvPr id="11" name="TextBox 10"/>
          <p:cNvSpPr txBox="1"/>
          <p:nvPr/>
        </p:nvSpPr>
        <p:spPr>
          <a:xfrm>
            <a:off x="5549463" y="819804"/>
            <a:ext cx="6243145" cy="646331"/>
          </a:xfrm>
          <a:prstGeom prst="rect">
            <a:avLst/>
          </a:prstGeom>
          <a:solidFill>
            <a:schemeClr val="bg1"/>
          </a:solidFill>
          <a:ln>
            <a:solidFill>
              <a:schemeClr val="bg1"/>
            </a:solidFill>
          </a:ln>
        </p:spPr>
        <p:txBody>
          <a:bodyPr wrap="square" rtlCol="0">
            <a:spAutoFit/>
          </a:bodyPr>
          <a:lstStyle/>
          <a:p>
            <a:pPr lvl="0" indent="457200" defTabSz="914400" fontAlgn="base">
              <a:spcBef>
                <a:spcPct val="0"/>
              </a:spcBef>
              <a:spcAft>
                <a:spcPct val="0"/>
              </a:spcAft>
              <a:tabLst>
                <a:tab pos="2535238" algn="l"/>
              </a:tabLst>
            </a:pPr>
            <a:r>
              <a:rPr lang="en-US" sz="3600" b="1" dirty="0" smtClean="0">
                <a:solidFill>
                  <a:srgbClr val="000000"/>
                </a:solidFill>
                <a:latin typeface="Times New Roman" pitchFamily="18" charset="0"/>
                <a:ea typeface="Palatino Linotype" pitchFamily="18" charset="0"/>
                <a:cs typeface="Times New Roman" pitchFamily="18" charset="0"/>
              </a:rPr>
              <a:t>                     		</a:t>
            </a:r>
            <a:endParaRPr lang="en-US" sz="2400" dirty="0" smtClean="0">
              <a:latin typeface="Arial" pitchFamily="34" charset="0"/>
              <a:cs typeface="Arial" pitchFamily="34" charset="0"/>
            </a:endParaRPr>
          </a:p>
        </p:txBody>
      </p:sp>
      <p:sp>
        <p:nvSpPr>
          <p:cNvPr id="8" name="Content Placeholder 7"/>
          <p:cNvSpPr>
            <a:spLocks noGrp="1"/>
          </p:cNvSpPr>
          <p:nvPr>
            <p:ph idx="1"/>
          </p:nvPr>
        </p:nvSpPr>
        <p:spPr>
          <a:xfrm>
            <a:off x="3894084" y="472965"/>
            <a:ext cx="7643648" cy="5919142"/>
          </a:xfrm>
        </p:spPr>
        <p:txBody>
          <a:bodyPr>
            <a:normAutofit fontScale="92500" lnSpcReduction="10000"/>
          </a:bodyPr>
          <a:lstStyle/>
          <a:p>
            <a:r>
              <a:rPr lang="en-US" sz="3000" b="1" dirty="0" smtClean="0"/>
              <a:t>Web references</a:t>
            </a:r>
            <a:r>
              <a:rPr lang="en-US" b="1" dirty="0" smtClean="0"/>
              <a:t>:</a:t>
            </a:r>
            <a:endParaRPr lang="en-US" dirty="0" smtClean="0"/>
          </a:p>
          <a:p>
            <a:pPr lvl="0">
              <a:lnSpc>
                <a:spcPct val="110000"/>
              </a:lnSpc>
              <a:buNone/>
            </a:pPr>
            <a:r>
              <a:rPr lang="en-US" b="1" i="1" dirty="0" smtClean="0">
                <a:latin typeface="Bookman Old Style" pitchFamily="18" charset="0"/>
              </a:rPr>
              <a:t>JavaScript - </a:t>
            </a:r>
          </a:p>
          <a:p>
            <a:pPr>
              <a:lnSpc>
                <a:spcPct val="110000"/>
              </a:lnSpc>
              <a:buNone/>
            </a:pPr>
            <a:r>
              <a:rPr lang="en-US" dirty="0">
                <a:latin typeface="Bookman Old Style" pitchFamily="18" charset="0"/>
                <a:hlinkClick r:id="rId3"/>
              </a:rPr>
              <a:t>https://</a:t>
            </a:r>
            <a:r>
              <a:rPr lang="en-US" dirty="0" smtClean="0">
                <a:latin typeface="Bookman Old Style" pitchFamily="18" charset="0"/>
                <a:hlinkClick r:id="rId3"/>
              </a:rPr>
              <a:t>www.w3schools.com/js/default.asp</a:t>
            </a:r>
            <a:endParaRPr lang="en-US" dirty="0" smtClean="0">
              <a:latin typeface="Bookman Old Style" pitchFamily="18" charset="0"/>
            </a:endParaRPr>
          </a:p>
          <a:p>
            <a:pPr>
              <a:lnSpc>
                <a:spcPct val="110000"/>
              </a:lnSpc>
              <a:buNone/>
            </a:pPr>
            <a:r>
              <a:rPr lang="en-US" sz="2600" b="1" i="1" dirty="0" smtClean="0">
                <a:latin typeface="Bookman Old Style" pitchFamily="18" charset="0"/>
              </a:rPr>
              <a:t>CSS -</a:t>
            </a:r>
          </a:p>
          <a:p>
            <a:pPr>
              <a:lnSpc>
                <a:spcPct val="110000"/>
              </a:lnSpc>
              <a:buNone/>
            </a:pPr>
            <a:r>
              <a:rPr lang="en-US" dirty="0" smtClean="0">
                <a:latin typeface="Bookman Old Style" pitchFamily="18" charset="0"/>
                <a:hlinkClick r:id="rId4"/>
              </a:rPr>
              <a:t>https://www.w3schools.com/css/default.asp</a:t>
            </a:r>
            <a:endParaRPr lang="en-US" dirty="0" smtClean="0">
              <a:latin typeface="Bookman Old Style" pitchFamily="18" charset="0"/>
            </a:endParaRPr>
          </a:p>
          <a:p>
            <a:pPr>
              <a:lnSpc>
                <a:spcPct val="110000"/>
              </a:lnSpc>
              <a:buNone/>
            </a:pPr>
            <a:r>
              <a:rPr lang="en-US" u="sng" dirty="0" smtClean="0">
                <a:latin typeface="Bookman Old Style" pitchFamily="18" charset="0"/>
                <a:hlinkClick r:id="rId5"/>
              </a:rPr>
              <a:t>http://www.tutorialspoint.com/css/index.html</a:t>
            </a:r>
            <a:endParaRPr lang="en-US" dirty="0" smtClean="0">
              <a:latin typeface="Bookman Old Style" pitchFamily="18" charset="0"/>
            </a:endParaRPr>
          </a:p>
          <a:p>
            <a:pPr lvl="0">
              <a:lnSpc>
                <a:spcPct val="110000"/>
              </a:lnSpc>
              <a:buNone/>
            </a:pPr>
            <a:r>
              <a:rPr lang="en-US" b="1" i="1" dirty="0" smtClean="0">
                <a:latin typeface="Bookman Old Style" pitchFamily="18" charset="0"/>
              </a:rPr>
              <a:t>HTML 5 –</a:t>
            </a:r>
          </a:p>
          <a:p>
            <a:pPr>
              <a:buNone/>
            </a:pPr>
            <a:r>
              <a:rPr lang="en-US" u="sng" dirty="0" smtClean="0">
                <a:latin typeface="Bookman Old Style" pitchFamily="18" charset="0"/>
                <a:hlinkClick r:id="rId6"/>
              </a:rPr>
              <a:t>http://www.tutorialspoint.com/html5/index.html</a:t>
            </a:r>
            <a:endParaRPr lang="en-US" dirty="0" smtClean="0">
              <a:latin typeface="Bookman Old Style" pitchFamily="18" charset="0"/>
            </a:endParaRPr>
          </a:p>
          <a:p>
            <a:pPr lvl="0">
              <a:buNone/>
            </a:pPr>
            <a:r>
              <a:rPr lang="en-US" b="1" i="1" dirty="0" smtClean="0">
                <a:latin typeface="Bookman Old Style" pitchFamily="18" charset="0"/>
              </a:rPr>
              <a:t>Python-</a:t>
            </a:r>
          </a:p>
          <a:p>
            <a:pPr>
              <a:buNone/>
            </a:pPr>
            <a:r>
              <a:rPr lang="en-US" u="sng" dirty="0" smtClean="0">
                <a:latin typeface="Bookman Old Style" pitchFamily="18" charset="0"/>
                <a:hlinkClick r:id="rId7"/>
              </a:rPr>
              <a:t>http://docs.python.org</a:t>
            </a:r>
            <a:endParaRPr lang="en-US" dirty="0" smtClean="0">
              <a:latin typeface="Bookman Old Style" pitchFamily="18" charset="0"/>
            </a:endParaRPr>
          </a:p>
          <a:p>
            <a:pPr lvl="0">
              <a:buNone/>
            </a:pPr>
            <a:r>
              <a:rPr lang="en-US" b="1" i="1" dirty="0" smtClean="0">
                <a:latin typeface="Bookman Old Style" pitchFamily="18" charset="0"/>
              </a:rPr>
              <a:t>Django-</a:t>
            </a:r>
          </a:p>
          <a:p>
            <a:pPr>
              <a:buNone/>
            </a:pPr>
            <a:r>
              <a:rPr lang="en-US" u="sng" dirty="0" smtClean="0">
                <a:latin typeface="Bookman Old Style" pitchFamily="18" charset="0"/>
                <a:hlinkClick r:id="rId8"/>
              </a:rPr>
              <a:t>http://www.djangoproject.com</a:t>
            </a:r>
            <a:endParaRPr lang="en-US" dirty="0" smtClean="0">
              <a:latin typeface="Bookman Old Style" pitchFamily="18" charset="0"/>
            </a:endParaRPr>
          </a:p>
          <a:p>
            <a:pPr lvl="0">
              <a:buNone/>
            </a:pPr>
            <a:r>
              <a:rPr lang="en-US" b="1" i="1" dirty="0" smtClean="0">
                <a:latin typeface="Bookman Old Style" pitchFamily="18" charset="0"/>
              </a:rPr>
              <a:t>Question and answer site:</a:t>
            </a:r>
          </a:p>
          <a:p>
            <a:pPr>
              <a:buNone/>
            </a:pPr>
            <a:r>
              <a:rPr lang="en-US" u="sng" dirty="0" smtClean="0">
                <a:latin typeface="Bookman Old Style" pitchFamily="18" charset="0"/>
                <a:hlinkClick r:id="rId9"/>
              </a:rPr>
              <a:t>www.stackoverflow.com</a:t>
            </a:r>
            <a:endParaRPr lang="en-US" dirty="0" smtClean="0">
              <a:latin typeface="Bookman Old Style" pitchFamily="18" charset="0"/>
            </a:endParaRPr>
          </a:p>
          <a:p>
            <a:pPr algn="ctr">
              <a:buNone/>
            </a:pPr>
            <a:endParaRPr lang="en-US" dirty="0">
              <a:latin typeface="Bookman Old Style" pitchFamily="18" charset="0"/>
            </a:endParaRPr>
          </a:p>
        </p:txBody>
      </p:sp>
    </p:spTree>
    <p:extLst>
      <p:ext uri="{BB962C8B-B14F-4D97-AF65-F5344CB8AC3E}">
        <p14:creationId xmlns:p14="http://schemas.microsoft.com/office/powerpoint/2010/main" val="2194233190"/>
      </p:ext>
    </p:extLst>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16600" b="1" i="1" dirty="0" smtClean="0"/>
              <a:t>Thank you</a:t>
            </a:r>
            <a:endParaRPr lang="en-US" sz="16600" b="1" i="1" dirty="0"/>
          </a:p>
        </p:txBody>
      </p:sp>
    </p:spTree>
    <p:extLst>
      <p:ext uri="{BB962C8B-B14F-4D97-AF65-F5344CB8AC3E}">
        <p14:creationId xmlns:p14="http://schemas.microsoft.com/office/powerpoint/2010/main" val="270244679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xmlns="" id="{50496C6C-A85F-426B-9ED1-3444166CE4E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8DE5CD8D-E704-46A1-BC3E-9A644A9FFD4E}"/>
              </a:ext>
            </a:extLst>
          </p:cNvPr>
          <p:cNvSpPr>
            <a:spLocks noGrp="1"/>
          </p:cNvSpPr>
          <p:nvPr>
            <p:ph type="ctrTitle"/>
          </p:nvPr>
        </p:nvSpPr>
        <p:spPr>
          <a:xfrm>
            <a:off x="792483" y="821265"/>
            <a:ext cx="9349044" cy="5222117"/>
          </a:xfrm>
        </p:spPr>
        <p:txBody>
          <a:bodyPr anchor="ctr">
            <a:normAutofit/>
          </a:bodyPr>
          <a:lstStyle/>
          <a:p>
            <a:pPr algn="ctr"/>
            <a:r>
              <a:rPr lang="en-IN" sz="7200" dirty="0" smtClean="0">
                <a:latin typeface="Century Schoolbook" pitchFamily="18" charset="0"/>
                <a:ea typeface="Cambria" panose="02040503050406030204" pitchFamily="18" charset="0"/>
              </a:rPr>
              <a:t>LITERATURE</a:t>
            </a:r>
            <a:br>
              <a:rPr lang="en-IN" sz="7200" dirty="0" smtClean="0">
                <a:latin typeface="Century Schoolbook" pitchFamily="18" charset="0"/>
                <a:ea typeface="Cambria" panose="02040503050406030204" pitchFamily="18" charset="0"/>
              </a:rPr>
            </a:br>
            <a:r>
              <a:rPr lang="en-IN" sz="7200" dirty="0" smtClean="0">
                <a:latin typeface="Century Schoolbook" pitchFamily="18" charset="0"/>
                <a:ea typeface="Cambria" panose="02040503050406030204" pitchFamily="18" charset="0"/>
              </a:rPr>
              <a:t>SURVEY</a:t>
            </a:r>
            <a:br>
              <a:rPr lang="en-IN" sz="7200" dirty="0" smtClean="0">
                <a:latin typeface="Century Schoolbook" pitchFamily="18" charset="0"/>
                <a:ea typeface="Cambria" panose="02040503050406030204" pitchFamily="18" charset="0"/>
              </a:rPr>
            </a:br>
            <a:endParaRPr lang="en-US" sz="7200" dirty="0"/>
          </a:p>
        </p:txBody>
      </p:sp>
      <p:pic>
        <p:nvPicPr>
          <p:cNvPr id="21" name="Picture 20">
            <a:extLst>
              <a:ext uri="{FF2B5EF4-FFF2-40B4-BE49-F238E27FC236}">
                <a16:creationId xmlns:a16="http://schemas.microsoft.com/office/drawing/2014/main" xmlns="" id="{D912EF34-0253-41FD-9940-D8FBB7DE74B1}"/>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7545075" y="2187578"/>
            <a:ext cx="6857999" cy="2482850"/>
          </a:xfrm>
          <a:prstGeom prst="rect">
            <a:avLst/>
          </a:prstGeom>
        </p:spPr>
      </p:pic>
    </p:spTree>
    <p:extLst>
      <p:ext uri="{BB962C8B-B14F-4D97-AF65-F5344CB8AC3E}">
        <p14:creationId xmlns:p14="http://schemas.microsoft.com/office/powerpoint/2010/main" val="3754664940"/>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A38A195E-584A-485A-BECD-66468900B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40177A7-740C-43C7-8F2D-BD7067F12C9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xmlns="" id="{FF525AAA-82CE-4027-A26C-B0EFFD856F2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xmlns="" id="{A389EA88-8D83-4F3F-A4C1-4B16E2377F9E}"/>
              </a:ext>
            </a:extLst>
          </p:cNvPr>
          <p:cNvSpPr>
            <a:spLocks noGrp="1"/>
          </p:cNvSpPr>
          <p:nvPr>
            <p:ph type="title"/>
          </p:nvPr>
        </p:nvSpPr>
        <p:spPr>
          <a:xfrm>
            <a:off x="4090507" y="1"/>
            <a:ext cx="7020838" cy="914399"/>
          </a:xfrm>
        </p:spPr>
        <p:txBody>
          <a:bodyPr>
            <a:normAutofit fontScale="90000"/>
          </a:bodyPr>
          <a:lstStyle/>
          <a:p>
            <a:pPr algn="l"/>
            <a:r>
              <a:rPr lang="en-IN" dirty="0" smtClean="0"/>
              <a:t/>
            </a:r>
            <a:br>
              <a:rPr lang="en-IN" dirty="0" smtClean="0"/>
            </a:br>
            <a:r>
              <a:rPr lang="en-IN" dirty="0" smtClean="0"/>
              <a:t/>
            </a:r>
            <a:br>
              <a:rPr lang="en-IN" dirty="0" smtClean="0"/>
            </a:br>
            <a:r>
              <a:rPr lang="en-IN" b="1" dirty="0"/>
              <a:t>	</a:t>
            </a:r>
            <a:r>
              <a:rPr lang="en-IN" b="1" dirty="0" smtClean="0"/>
              <a:t>	 Python:</a:t>
            </a:r>
            <a:r>
              <a:rPr lang="en-US" dirty="0" smtClean="0"/>
              <a:t/>
            </a:r>
            <a:br>
              <a:rPr lang="en-US" dirty="0" smtClean="0"/>
            </a:br>
            <a:r>
              <a:rPr lang="en-US" dirty="0" smtClean="0">
                <a:latin typeface="Book Antiqua" pitchFamily="18" charset="0"/>
              </a:rPr>
              <a:t/>
            </a:r>
            <a:br>
              <a:rPr lang="en-US" dirty="0" smtClean="0">
                <a:latin typeface="Book Antiqua" pitchFamily="18" charset="0"/>
              </a:rPr>
            </a:br>
            <a:endParaRPr lang="en-US" b="1" dirty="0">
              <a:latin typeface="Book Antiqua" pitchFamily="18" charset="0"/>
            </a:endParaRPr>
          </a:p>
        </p:txBody>
      </p:sp>
      <p:sp>
        <p:nvSpPr>
          <p:cNvPr id="3" name="Content Placeholder 2">
            <a:extLst>
              <a:ext uri="{FF2B5EF4-FFF2-40B4-BE49-F238E27FC236}">
                <a16:creationId xmlns:a16="http://schemas.microsoft.com/office/drawing/2014/main" xmlns="" id="{9F541FAF-730D-47FE-9638-C05616C31320}"/>
              </a:ext>
            </a:extLst>
          </p:cNvPr>
          <p:cNvSpPr>
            <a:spLocks noGrp="1"/>
          </p:cNvSpPr>
          <p:nvPr>
            <p:ph idx="1"/>
          </p:nvPr>
        </p:nvSpPr>
        <p:spPr>
          <a:xfrm>
            <a:off x="3837709" y="595745"/>
            <a:ext cx="7706875" cy="6262254"/>
          </a:xfrm>
        </p:spPr>
        <p:txBody>
          <a:bodyPr>
            <a:normAutofit fontScale="55000" lnSpcReduction="20000"/>
          </a:bodyPr>
          <a:lstStyle/>
          <a:p>
            <a:pPr>
              <a:buNone/>
            </a:pPr>
            <a:endParaRPr lang="en-IN" sz="4000" dirty="0" smtClean="0"/>
          </a:p>
          <a:p>
            <a:pPr lvl="0" fontAlgn="base">
              <a:lnSpc>
                <a:spcPct val="120000"/>
              </a:lnSpc>
            </a:pPr>
            <a:r>
              <a:rPr lang="en-IN" sz="4000" dirty="0" smtClean="0">
                <a:latin typeface="Book Antiqua" pitchFamily="18" charset="0"/>
              </a:rPr>
              <a:t>Python is an interpreted high-level programming language.</a:t>
            </a:r>
            <a:endParaRPr lang="en-US" sz="4000" dirty="0" smtClean="0">
              <a:latin typeface="Book Antiqua" pitchFamily="18" charset="0"/>
            </a:endParaRPr>
          </a:p>
          <a:p>
            <a:pPr lvl="0" fontAlgn="base">
              <a:lnSpc>
                <a:spcPct val="120000"/>
              </a:lnSpc>
            </a:pPr>
            <a:r>
              <a:rPr lang="en-IN" sz="4000" dirty="0" smtClean="0">
                <a:latin typeface="Book Antiqua" pitchFamily="18" charset="0"/>
              </a:rPr>
              <a:t>Python can run equally on different platforms such as Windows, Linux, UNIX, and Mac etc. So, we can say that Python is a portable language.</a:t>
            </a:r>
            <a:endParaRPr lang="en-US" sz="4000" dirty="0" smtClean="0">
              <a:latin typeface="Book Antiqua" pitchFamily="18" charset="0"/>
            </a:endParaRPr>
          </a:p>
          <a:p>
            <a:pPr lvl="0" fontAlgn="base">
              <a:lnSpc>
                <a:spcPct val="120000"/>
              </a:lnSpc>
            </a:pPr>
            <a:r>
              <a:rPr lang="en-IN" sz="4000" dirty="0" smtClean="0">
                <a:latin typeface="Book Antiqua" pitchFamily="18" charset="0"/>
              </a:rPr>
              <a:t>Python is an object-oriented language. It supports the creation and manipulation of objects, which can help organize code and make it easier to maintain.</a:t>
            </a:r>
            <a:endParaRPr lang="en-US" sz="4000" dirty="0" smtClean="0">
              <a:latin typeface="Book Antiqua" pitchFamily="18" charset="0"/>
            </a:endParaRPr>
          </a:p>
          <a:p>
            <a:pPr lvl="0" fontAlgn="base">
              <a:lnSpc>
                <a:spcPct val="120000"/>
              </a:lnSpc>
            </a:pPr>
            <a:r>
              <a:rPr lang="en-IN" sz="4000" dirty="0" smtClean="0">
                <a:latin typeface="Book Antiqua" pitchFamily="18" charset="0"/>
              </a:rPr>
              <a:t>Python is dynamically typed, meaning that variables don't need to be declared before use, and their type can change at runtime.</a:t>
            </a:r>
            <a:endParaRPr lang="en-US" sz="4000" dirty="0" smtClean="0">
              <a:latin typeface="Book Antiqua" pitchFamily="18" charset="0"/>
            </a:endParaRPr>
          </a:p>
          <a:p>
            <a:pPr lvl="0" fontAlgn="base">
              <a:lnSpc>
                <a:spcPct val="120000"/>
              </a:lnSpc>
            </a:pPr>
            <a:r>
              <a:rPr lang="en-IN" sz="4000" dirty="0" smtClean="0">
                <a:latin typeface="Book Antiqua" pitchFamily="18" charset="0"/>
              </a:rPr>
              <a:t>The indentation in Python is very important. Python uses indentation to indicate a block of code.</a:t>
            </a:r>
            <a:endParaRPr lang="en-US" sz="4000" dirty="0" smtClean="0">
              <a:latin typeface="Book Antiqua" pitchFamily="18" charset="0"/>
            </a:endParaRPr>
          </a:p>
          <a:p>
            <a:pPr lvl="0" fontAlgn="base">
              <a:lnSpc>
                <a:spcPct val="120000"/>
              </a:lnSpc>
            </a:pPr>
            <a:r>
              <a:rPr lang="en-IN" sz="4000" dirty="0" smtClean="0">
                <a:latin typeface="Book Antiqua" pitchFamily="18" charset="0"/>
              </a:rPr>
              <a:t>Python syntax is very easy, as compared to other popular languages.</a:t>
            </a:r>
            <a:endParaRPr lang="en-US" sz="4000" dirty="0" smtClean="0">
              <a:latin typeface="Book Antiqua" pitchFamily="18" charset="0"/>
            </a:endParaRPr>
          </a:p>
          <a:p>
            <a:pPr>
              <a:lnSpc>
                <a:spcPct val="120000"/>
              </a:lnSpc>
            </a:pPr>
            <a:endParaRPr lang="en-US" sz="4000" dirty="0" smtClean="0">
              <a:latin typeface="Book Antiqua" pitchFamily="18" charset="0"/>
            </a:endParaRPr>
          </a:p>
          <a:p>
            <a:pPr>
              <a:lnSpc>
                <a:spcPct val="120000"/>
              </a:lnSpc>
              <a:buNone/>
            </a:pPr>
            <a:endParaRPr lang="en-IN" sz="4000" b="1" dirty="0" smtClean="0">
              <a:latin typeface="Book Antiqua" pitchFamily="18" charset="0"/>
            </a:endParaRPr>
          </a:p>
        </p:txBody>
      </p:sp>
    </p:spTree>
    <p:extLst>
      <p:ext uri="{BB962C8B-B14F-4D97-AF65-F5344CB8AC3E}">
        <p14:creationId xmlns:p14="http://schemas.microsoft.com/office/powerpoint/2010/main" val="2194233190"/>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A38A195E-584A-485A-BECD-66468900B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40177A7-740C-43C7-8F2D-BD7067F12C9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xmlns="" id="{FF525AAA-82CE-4027-A26C-B0EFFD856F2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xmlns="" id="{A389EA88-8D83-4F3F-A4C1-4B16E2377F9E}"/>
              </a:ext>
            </a:extLst>
          </p:cNvPr>
          <p:cNvSpPr>
            <a:spLocks noGrp="1"/>
          </p:cNvSpPr>
          <p:nvPr>
            <p:ph type="title"/>
          </p:nvPr>
        </p:nvSpPr>
        <p:spPr>
          <a:xfrm>
            <a:off x="4090507" y="1"/>
            <a:ext cx="7020838" cy="914399"/>
          </a:xfrm>
        </p:spPr>
        <p:txBody>
          <a:bodyPr>
            <a:normAutofit fontScale="90000"/>
          </a:bodyPr>
          <a:lstStyle/>
          <a:p>
            <a:pPr algn="l"/>
            <a:r>
              <a:rPr lang="en-IN" dirty="0" smtClean="0"/>
              <a:t/>
            </a:r>
            <a:br>
              <a:rPr lang="en-IN" dirty="0" smtClean="0"/>
            </a:br>
            <a:r>
              <a:rPr lang="en-IN" dirty="0" smtClean="0"/>
              <a:t/>
            </a:r>
            <a:br>
              <a:rPr lang="en-IN" dirty="0" smtClean="0"/>
            </a:br>
            <a:r>
              <a:rPr lang="en-IN" b="1" dirty="0"/>
              <a:t>	</a:t>
            </a:r>
            <a:r>
              <a:rPr lang="en-IN" b="1" dirty="0" smtClean="0"/>
              <a:t>	 Django: </a:t>
            </a:r>
            <a:r>
              <a:rPr lang="en-IN" dirty="0" smtClean="0"/>
              <a:t> </a:t>
            </a:r>
            <a:r>
              <a:rPr lang="en-US" dirty="0" smtClean="0"/>
              <a:t/>
            </a:r>
            <a:br>
              <a:rPr lang="en-US" dirty="0" smtClean="0"/>
            </a:br>
            <a:r>
              <a:rPr lang="en-US" dirty="0" smtClean="0"/>
              <a:t/>
            </a:r>
            <a:br>
              <a:rPr lang="en-US" dirty="0" smtClean="0"/>
            </a:br>
            <a:r>
              <a:rPr lang="en-US" dirty="0" smtClean="0">
                <a:latin typeface="Book Antiqua" pitchFamily="18" charset="0"/>
              </a:rPr>
              <a:t/>
            </a:r>
            <a:br>
              <a:rPr lang="en-US" dirty="0" smtClean="0">
                <a:latin typeface="Book Antiqua" pitchFamily="18" charset="0"/>
              </a:rPr>
            </a:br>
            <a:endParaRPr lang="en-US" b="1" dirty="0">
              <a:latin typeface="Book Antiqua" pitchFamily="18" charset="0"/>
            </a:endParaRPr>
          </a:p>
        </p:txBody>
      </p:sp>
      <p:sp>
        <p:nvSpPr>
          <p:cNvPr id="3" name="Content Placeholder 2">
            <a:extLst>
              <a:ext uri="{FF2B5EF4-FFF2-40B4-BE49-F238E27FC236}">
                <a16:creationId xmlns:a16="http://schemas.microsoft.com/office/drawing/2014/main" xmlns="" id="{9F541FAF-730D-47FE-9638-C05616C31320}"/>
              </a:ext>
            </a:extLst>
          </p:cNvPr>
          <p:cNvSpPr>
            <a:spLocks noGrp="1"/>
          </p:cNvSpPr>
          <p:nvPr>
            <p:ph idx="1"/>
          </p:nvPr>
        </p:nvSpPr>
        <p:spPr>
          <a:xfrm>
            <a:off x="3837709" y="595745"/>
            <a:ext cx="8354291" cy="6262254"/>
          </a:xfrm>
        </p:spPr>
        <p:txBody>
          <a:bodyPr>
            <a:normAutofit lnSpcReduction="10000"/>
          </a:bodyPr>
          <a:lstStyle/>
          <a:p>
            <a:pPr lvl="0" fontAlgn="base">
              <a:lnSpc>
                <a:spcPct val="110000"/>
              </a:lnSpc>
            </a:pPr>
            <a:r>
              <a:rPr lang="en-IN" sz="2800" dirty="0" err="1" smtClean="0">
                <a:latin typeface="Book Antiqua" pitchFamily="18" charset="0"/>
              </a:rPr>
              <a:t>Django</a:t>
            </a:r>
            <a:r>
              <a:rPr lang="en-IN" sz="2800" dirty="0" smtClean="0">
                <a:latin typeface="Book Antiqua" pitchFamily="18" charset="0"/>
              </a:rPr>
              <a:t> is a free and open-source web application framework.</a:t>
            </a:r>
            <a:endParaRPr lang="en-US" sz="2800" dirty="0" smtClean="0">
              <a:latin typeface="Book Antiqua" pitchFamily="18" charset="0"/>
            </a:endParaRPr>
          </a:p>
          <a:p>
            <a:pPr lvl="0" fontAlgn="base">
              <a:lnSpc>
                <a:spcPct val="110000"/>
              </a:lnSpc>
            </a:pPr>
            <a:r>
              <a:rPr lang="en-IN" sz="2800" dirty="0" smtClean="0">
                <a:latin typeface="Book Antiqua" pitchFamily="18" charset="0"/>
              </a:rPr>
              <a:t>Django is extremely fast.</a:t>
            </a:r>
            <a:endParaRPr lang="en-US" sz="2800" dirty="0" smtClean="0">
              <a:latin typeface="Book Antiqua" pitchFamily="18" charset="0"/>
            </a:endParaRPr>
          </a:p>
          <a:p>
            <a:pPr lvl="0" fontAlgn="base">
              <a:lnSpc>
                <a:spcPct val="110000"/>
              </a:lnSpc>
            </a:pPr>
            <a:r>
              <a:rPr lang="en-IN" sz="2800" dirty="0" err="1" smtClean="0">
                <a:latin typeface="Book Antiqua" pitchFamily="18" charset="0"/>
              </a:rPr>
              <a:t>Django</a:t>
            </a:r>
            <a:r>
              <a:rPr lang="en-IN" sz="2800" dirty="0" smtClean="0">
                <a:latin typeface="Book Antiqua" pitchFamily="18" charset="0"/>
              </a:rPr>
              <a:t> can be used for almost any kind of project.</a:t>
            </a:r>
            <a:endParaRPr lang="en-US" sz="2800" dirty="0" smtClean="0">
              <a:latin typeface="Book Antiqua" pitchFamily="18" charset="0"/>
            </a:endParaRPr>
          </a:p>
          <a:p>
            <a:pPr lvl="0" fontAlgn="base">
              <a:lnSpc>
                <a:spcPct val="110000"/>
              </a:lnSpc>
            </a:pPr>
            <a:r>
              <a:rPr lang="en-IN" sz="2800" dirty="0" smtClean="0">
                <a:latin typeface="Book Antiqua" pitchFamily="18" charset="0"/>
              </a:rPr>
              <a:t>It also helps to prevent common security issues.</a:t>
            </a:r>
          </a:p>
          <a:p>
            <a:pPr lvl="0" fontAlgn="base">
              <a:lnSpc>
                <a:spcPct val="110000"/>
              </a:lnSpc>
            </a:pPr>
            <a:r>
              <a:rPr lang="en-IN" sz="2800" dirty="0" smtClean="0">
                <a:latin typeface="Book Antiqua" pitchFamily="18" charset="0"/>
              </a:rPr>
              <a:t>Django supports the RDBMS like </a:t>
            </a:r>
            <a:r>
              <a:rPr lang="en-IN" sz="2800" dirty="0" err="1" smtClean="0">
                <a:latin typeface="Book Antiqua" pitchFamily="18" charset="0"/>
              </a:rPr>
              <a:t>Mysql</a:t>
            </a:r>
            <a:r>
              <a:rPr lang="en-IN" sz="2800" dirty="0" smtClean="0">
                <a:latin typeface="Book Antiqua" pitchFamily="18" charset="0"/>
              </a:rPr>
              <a:t>, Oracle etc.</a:t>
            </a:r>
            <a:endParaRPr lang="en-US" sz="2800" dirty="0" smtClean="0">
              <a:latin typeface="Book Antiqua" pitchFamily="18" charset="0"/>
            </a:endParaRPr>
          </a:p>
          <a:p>
            <a:pPr lvl="0" fontAlgn="base">
              <a:lnSpc>
                <a:spcPct val="110000"/>
              </a:lnSpc>
            </a:pPr>
            <a:r>
              <a:rPr lang="en-IN" sz="2800" dirty="0" smtClean="0">
                <a:latin typeface="Book Antiqua" pitchFamily="18" charset="0"/>
              </a:rPr>
              <a:t>It has a built-in admin interface which makes it easy to work with it.</a:t>
            </a:r>
            <a:endParaRPr lang="en-US" sz="2800" dirty="0" smtClean="0">
              <a:latin typeface="Book Antiqua" pitchFamily="18" charset="0"/>
            </a:endParaRPr>
          </a:p>
          <a:p>
            <a:pPr lvl="0" fontAlgn="base">
              <a:lnSpc>
                <a:spcPct val="110000"/>
              </a:lnSpc>
            </a:pPr>
            <a:r>
              <a:rPr lang="en-IN" sz="2800" dirty="0" err="1" smtClean="0">
                <a:latin typeface="Book Antiqua" pitchFamily="18" charset="0"/>
              </a:rPr>
              <a:t>Django</a:t>
            </a:r>
            <a:r>
              <a:rPr lang="en-IN" sz="2800" dirty="0" smtClean="0">
                <a:latin typeface="Book Antiqua" pitchFamily="18" charset="0"/>
              </a:rPr>
              <a:t> is a high-level Python web framework that enables rapid development of secure and maintainable websites.</a:t>
            </a:r>
            <a:endParaRPr lang="en-US" sz="2800" dirty="0" smtClean="0">
              <a:latin typeface="Book Antiqua" pitchFamily="18" charset="0"/>
            </a:endParaRPr>
          </a:p>
          <a:p>
            <a:endParaRPr lang="en-US" sz="4000" dirty="0" smtClean="0">
              <a:latin typeface="Book Antiqua" pitchFamily="18" charset="0"/>
            </a:endParaRPr>
          </a:p>
          <a:p>
            <a:pPr>
              <a:buNone/>
            </a:pPr>
            <a:endParaRPr lang="en-IN" sz="4000" dirty="0" smtClean="0">
              <a:latin typeface="Book Antiqua" pitchFamily="18" charset="0"/>
            </a:endParaRPr>
          </a:p>
        </p:txBody>
      </p:sp>
    </p:spTree>
    <p:extLst>
      <p:ext uri="{BB962C8B-B14F-4D97-AF65-F5344CB8AC3E}">
        <p14:creationId xmlns:p14="http://schemas.microsoft.com/office/powerpoint/2010/main" val="2194233190"/>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A38A195E-584A-485A-BECD-66468900B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40177A7-740C-43C7-8F2D-BD7067F12C9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xmlns="" id="{FF525AAA-82CE-4027-A26C-B0EFFD856F2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xmlns="" id="{A389EA88-8D83-4F3F-A4C1-4B16E2377F9E}"/>
              </a:ext>
            </a:extLst>
          </p:cNvPr>
          <p:cNvSpPr>
            <a:spLocks noGrp="1"/>
          </p:cNvSpPr>
          <p:nvPr>
            <p:ph type="title"/>
          </p:nvPr>
        </p:nvSpPr>
        <p:spPr>
          <a:xfrm>
            <a:off x="4090507" y="1"/>
            <a:ext cx="7020838" cy="914399"/>
          </a:xfrm>
        </p:spPr>
        <p:txBody>
          <a:bodyPr>
            <a:normAutofit fontScale="90000"/>
          </a:bodyPr>
          <a:lstStyle/>
          <a:p>
            <a:pPr algn="l"/>
            <a:r>
              <a:rPr lang="en-IN" dirty="0" smtClean="0"/>
              <a:t/>
            </a:r>
            <a:br>
              <a:rPr lang="en-IN" dirty="0" smtClean="0"/>
            </a:br>
            <a:r>
              <a:rPr lang="en-IN" b="1" dirty="0" smtClean="0"/>
              <a:t> </a:t>
            </a:r>
            <a:br>
              <a:rPr lang="en-IN" b="1" dirty="0" smtClean="0"/>
            </a:br>
            <a:r>
              <a:rPr lang="en-IN" b="1" dirty="0" smtClean="0"/>
              <a:t/>
            </a:r>
            <a:br>
              <a:rPr lang="en-IN" b="1" dirty="0" smtClean="0"/>
            </a:br>
            <a:r>
              <a:rPr lang="en-IN" b="1" dirty="0" smtClean="0"/>
              <a:t>		JavaScript: </a:t>
            </a:r>
            <a:r>
              <a:rPr lang="en-US" dirty="0" smtClean="0"/>
              <a:t/>
            </a:r>
            <a:br>
              <a:rPr lang="en-US" dirty="0" smtClean="0"/>
            </a:br>
            <a:r>
              <a:rPr lang="en-US" dirty="0" smtClean="0"/>
              <a:t/>
            </a:r>
            <a:br>
              <a:rPr lang="en-US" dirty="0" smtClean="0"/>
            </a:br>
            <a:r>
              <a:rPr lang="en-US" dirty="0" smtClean="0">
                <a:latin typeface="Book Antiqua" pitchFamily="18" charset="0"/>
              </a:rPr>
              <a:t/>
            </a:r>
            <a:br>
              <a:rPr lang="en-US" dirty="0" smtClean="0">
                <a:latin typeface="Book Antiqua" pitchFamily="18" charset="0"/>
              </a:rPr>
            </a:br>
            <a:endParaRPr lang="en-US" b="1" dirty="0">
              <a:latin typeface="Book Antiqua" pitchFamily="18" charset="0"/>
            </a:endParaRPr>
          </a:p>
        </p:txBody>
      </p:sp>
      <p:sp>
        <p:nvSpPr>
          <p:cNvPr id="3" name="Content Placeholder 2">
            <a:extLst>
              <a:ext uri="{FF2B5EF4-FFF2-40B4-BE49-F238E27FC236}">
                <a16:creationId xmlns:a16="http://schemas.microsoft.com/office/drawing/2014/main" xmlns="" id="{9F541FAF-730D-47FE-9638-C05616C31320}"/>
              </a:ext>
            </a:extLst>
          </p:cNvPr>
          <p:cNvSpPr>
            <a:spLocks noGrp="1"/>
          </p:cNvSpPr>
          <p:nvPr>
            <p:ph idx="1"/>
          </p:nvPr>
        </p:nvSpPr>
        <p:spPr>
          <a:xfrm>
            <a:off x="3837709" y="595745"/>
            <a:ext cx="7706875" cy="6262254"/>
          </a:xfrm>
        </p:spPr>
        <p:txBody>
          <a:bodyPr>
            <a:normAutofit fontScale="62500" lnSpcReduction="20000"/>
          </a:bodyPr>
          <a:lstStyle/>
          <a:p>
            <a:pPr lvl="0" fontAlgn="base">
              <a:lnSpc>
                <a:spcPct val="120000"/>
              </a:lnSpc>
            </a:pPr>
            <a:r>
              <a:rPr lang="en-IN" sz="4000" dirty="0" smtClean="0">
                <a:latin typeface="Book Antiqua" pitchFamily="18" charset="0"/>
                <a:ea typeface="Cambria" pitchFamily="18" charset="0"/>
              </a:rPr>
              <a:t>JavaScript(JS) is a dynamic computer programming language. </a:t>
            </a:r>
          </a:p>
          <a:p>
            <a:pPr lvl="0" fontAlgn="base">
              <a:lnSpc>
                <a:spcPct val="120000"/>
              </a:lnSpc>
            </a:pPr>
            <a:r>
              <a:rPr lang="en-IN" sz="4000" dirty="0" smtClean="0">
                <a:latin typeface="Book Antiqua" pitchFamily="18" charset="0"/>
                <a:ea typeface="Cambria" pitchFamily="18" charset="0"/>
              </a:rPr>
              <a:t>It is most commonly used as part of web browsers, whose implementations allow client-side scripts to interact with the user, control the browser, communicate asynchronously, and alter the document content that is displayed.</a:t>
            </a:r>
          </a:p>
          <a:p>
            <a:pPr lvl="0" fontAlgn="base">
              <a:lnSpc>
                <a:spcPct val="120000"/>
              </a:lnSpc>
            </a:pPr>
            <a:r>
              <a:rPr lang="en-IN" sz="4000" dirty="0" smtClean="0">
                <a:latin typeface="Book Antiqua" pitchFamily="18" charset="0"/>
                <a:ea typeface="Cambria" pitchFamily="18" charset="0"/>
              </a:rPr>
              <a:t> It is also being used in server-side programming, game development and the creation of desktop and mobile applications.</a:t>
            </a:r>
            <a:endParaRPr lang="en-US" sz="4000" dirty="0" smtClean="0">
              <a:latin typeface="Book Antiqua" pitchFamily="18" charset="0"/>
              <a:ea typeface="Cambria" pitchFamily="18" charset="0"/>
            </a:endParaRPr>
          </a:p>
          <a:p>
            <a:pPr lvl="0" fontAlgn="base">
              <a:lnSpc>
                <a:spcPct val="120000"/>
              </a:lnSpc>
            </a:pPr>
            <a:r>
              <a:rPr lang="en-IN" sz="4000" dirty="0" smtClean="0">
                <a:latin typeface="Book Antiqua" pitchFamily="18" charset="0"/>
                <a:ea typeface="Cambria" pitchFamily="18" charset="0"/>
              </a:rPr>
              <a:t>JavaScript's syntax </a:t>
            </a:r>
            <a:r>
              <a:rPr lang="en-IN" sz="4000" dirty="0">
                <a:latin typeface="Book Antiqua" pitchFamily="18" charset="0"/>
                <a:ea typeface="Cambria" pitchFamily="18" charset="0"/>
              </a:rPr>
              <a:t> </a:t>
            </a:r>
            <a:r>
              <a:rPr lang="en-IN" sz="4000" dirty="0" smtClean="0">
                <a:latin typeface="Book Antiqua" pitchFamily="18" charset="0"/>
                <a:ea typeface="Cambria" pitchFamily="18" charset="0"/>
              </a:rPr>
              <a:t>was inspired by Java's and is relatively easy to learn compared to other popular languages like C++.</a:t>
            </a:r>
            <a:endParaRPr lang="en-US" sz="4000" dirty="0" smtClean="0">
              <a:latin typeface="Book Antiqua" pitchFamily="18" charset="0"/>
              <a:ea typeface="Cambria" pitchFamily="18" charset="0"/>
            </a:endParaRPr>
          </a:p>
          <a:p>
            <a:pPr lvl="0" fontAlgn="base">
              <a:lnSpc>
                <a:spcPct val="120000"/>
              </a:lnSpc>
            </a:pPr>
            <a:r>
              <a:rPr lang="en-IN" sz="4000" dirty="0" smtClean="0">
                <a:latin typeface="Book Antiqua" pitchFamily="18" charset="0"/>
                <a:ea typeface="Cambria" pitchFamily="18" charset="0"/>
              </a:rPr>
              <a:t>Open and cross-platform.</a:t>
            </a:r>
            <a:endParaRPr lang="en-US" sz="4000" dirty="0" smtClean="0">
              <a:latin typeface="Book Antiqua" pitchFamily="18" charset="0"/>
              <a:ea typeface="Cambria" pitchFamily="18" charset="0"/>
            </a:endParaRPr>
          </a:p>
          <a:p>
            <a:pPr>
              <a:lnSpc>
                <a:spcPct val="120000"/>
              </a:lnSpc>
            </a:pPr>
            <a:endParaRPr lang="en-US" sz="4000" dirty="0" smtClean="0">
              <a:latin typeface="Book Antiqua" pitchFamily="18" charset="0"/>
              <a:ea typeface="Cambria" pitchFamily="18" charset="0"/>
            </a:endParaRPr>
          </a:p>
          <a:p>
            <a:pPr>
              <a:lnSpc>
                <a:spcPct val="120000"/>
              </a:lnSpc>
              <a:buNone/>
            </a:pPr>
            <a:endParaRPr lang="en-IN" sz="4000" dirty="0" smtClean="0">
              <a:latin typeface="Book Antiqua" pitchFamily="18" charset="0"/>
              <a:ea typeface="Cambria" pitchFamily="18" charset="0"/>
            </a:endParaRPr>
          </a:p>
        </p:txBody>
      </p:sp>
    </p:spTree>
    <p:extLst>
      <p:ext uri="{BB962C8B-B14F-4D97-AF65-F5344CB8AC3E}">
        <p14:creationId xmlns:p14="http://schemas.microsoft.com/office/powerpoint/2010/main" val="2194233190"/>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A38A195E-584A-485A-BECD-66468900B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40177A7-740C-43C7-8F2D-BD7067F12C9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xmlns="" id="{FF525AAA-82CE-4027-A26C-B0EFFD856F2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xmlns="" id="{A389EA88-8D83-4F3F-A4C1-4B16E2377F9E}"/>
              </a:ext>
            </a:extLst>
          </p:cNvPr>
          <p:cNvSpPr>
            <a:spLocks noGrp="1"/>
          </p:cNvSpPr>
          <p:nvPr>
            <p:ph type="title"/>
          </p:nvPr>
        </p:nvSpPr>
        <p:spPr>
          <a:xfrm>
            <a:off x="4090507" y="1"/>
            <a:ext cx="7020838" cy="1011381"/>
          </a:xfrm>
        </p:spPr>
        <p:txBody>
          <a:bodyPr>
            <a:normAutofit fontScale="90000"/>
          </a:bodyPr>
          <a:lstStyle/>
          <a:p>
            <a:pPr algn="l"/>
            <a:r>
              <a:rPr lang="en-IN" dirty="0" smtClean="0"/>
              <a:t/>
            </a:r>
            <a:br>
              <a:rPr lang="en-IN" dirty="0" smtClean="0"/>
            </a:br>
            <a:r>
              <a:rPr lang="en-IN" b="1" dirty="0" smtClean="0"/>
              <a:t> 		 HTML5: </a:t>
            </a:r>
            <a:r>
              <a:rPr lang="en-US" dirty="0" smtClean="0">
                <a:latin typeface="Book Antiqua" pitchFamily="18" charset="0"/>
              </a:rPr>
              <a:t/>
            </a:r>
            <a:br>
              <a:rPr lang="en-US" dirty="0" smtClean="0">
                <a:latin typeface="Book Antiqua" pitchFamily="18" charset="0"/>
              </a:rPr>
            </a:br>
            <a:endParaRPr lang="en-US" b="1" dirty="0">
              <a:latin typeface="Book Antiqua" pitchFamily="18" charset="0"/>
            </a:endParaRPr>
          </a:p>
        </p:txBody>
      </p:sp>
      <p:sp>
        <p:nvSpPr>
          <p:cNvPr id="3" name="Content Placeholder 2">
            <a:extLst>
              <a:ext uri="{FF2B5EF4-FFF2-40B4-BE49-F238E27FC236}">
                <a16:creationId xmlns:a16="http://schemas.microsoft.com/office/drawing/2014/main" xmlns="" id="{9F541FAF-730D-47FE-9638-C05616C31320}"/>
              </a:ext>
            </a:extLst>
          </p:cNvPr>
          <p:cNvSpPr>
            <a:spLocks noGrp="1"/>
          </p:cNvSpPr>
          <p:nvPr>
            <p:ph idx="1"/>
          </p:nvPr>
        </p:nvSpPr>
        <p:spPr>
          <a:xfrm>
            <a:off x="3837709" y="803564"/>
            <a:ext cx="7706875" cy="6054435"/>
          </a:xfrm>
        </p:spPr>
        <p:txBody>
          <a:bodyPr>
            <a:noAutofit/>
          </a:bodyPr>
          <a:lstStyle/>
          <a:p>
            <a:pPr lvl="0" fontAlgn="base"/>
            <a:r>
              <a:rPr lang="en-IN" sz="2800" dirty="0" smtClean="0">
                <a:latin typeface="Book Antiqua" pitchFamily="18" charset="0"/>
              </a:rPr>
              <a:t>HTML stands for Hyper Text Mark-up Language. HTML documents are also called Web Pages.</a:t>
            </a:r>
            <a:endParaRPr lang="en-US" sz="2800" dirty="0" smtClean="0">
              <a:latin typeface="Book Antiqua" pitchFamily="18" charset="0"/>
            </a:endParaRPr>
          </a:p>
          <a:p>
            <a:pPr lvl="0" fontAlgn="base"/>
            <a:r>
              <a:rPr lang="en-IN" sz="2800" dirty="0" smtClean="0">
                <a:latin typeface="Book Antiqua" pitchFamily="18" charset="0"/>
              </a:rPr>
              <a:t>It is a language which can be easily understood and can be modified.</a:t>
            </a:r>
            <a:endParaRPr lang="en-US" sz="2800" dirty="0" smtClean="0">
              <a:latin typeface="Book Antiqua" pitchFamily="18" charset="0"/>
            </a:endParaRPr>
          </a:p>
          <a:p>
            <a:pPr lvl="0" fontAlgn="base"/>
            <a:r>
              <a:rPr lang="en-IN" sz="2800" dirty="0" smtClean="0">
                <a:latin typeface="Book Antiqua" pitchFamily="18" charset="0"/>
              </a:rPr>
              <a:t>It is a flexible way to design web pages along with the text.</a:t>
            </a:r>
            <a:endParaRPr lang="en-US" sz="2800" dirty="0" smtClean="0">
              <a:latin typeface="Book Antiqua" pitchFamily="18" charset="0"/>
            </a:endParaRPr>
          </a:p>
          <a:p>
            <a:pPr lvl="0" fontAlgn="base"/>
            <a:r>
              <a:rPr lang="en-IN" sz="2800" dirty="0" smtClean="0">
                <a:latin typeface="Book Antiqua" pitchFamily="18" charset="0"/>
              </a:rPr>
              <a:t>Links can also be added to the web pages so it helps the readers to browse the information of their interest.      </a:t>
            </a:r>
            <a:endParaRPr lang="en-US" sz="2800" dirty="0" smtClean="0">
              <a:latin typeface="Book Antiqua" pitchFamily="18" charset="0"/>
            </a:endParaRPr>
          </a:p>
          <a:p>
            <a:pPr lvl="0" fontAlgn="base"/>
            <a:r>
              <a:rPr lang="en-IN" sz="2800" dirty="0" smtClean="0">
                <a:latin typeface="Book Antiqua" pitchFamily="18" charset="0"/>
              </a:rPr>
              <a:t>In comparison to other web programming languages on the market, HTML is one of the most user-friendly search engines.</a:t>
            </a:r>
            <a:endParaRPr lang="en-US" sz="2800" dirty="0" smtClean="0">
              <a:latin typeface="Book Antiqua" pitchFamily="18" charset="0"/>
            </a:endParaRPr>
          </a:p>
          <a:p>
            <a:endParaRPr lang="en-US" sz="2800" dirty="0" smtClean="0">
              <a:latin typeface="Book Antiqua" pitchFamily="18" charset="0"/>
            </a:endParaRPr>
          </a:p>
          <a:p>
            <a:pPr>
              <a:lnSpc>
                <a:spcPct val="120000"/>
              </a:lnSpc>
              <a:buNone/>
            </a:pPr>
            <a:endParaRPr lang="en-IN" sz="2800" dirty="0" smtClean="0">
              <a:latin typeface="Book Antiqua" pitchFamily="18" charset="0"/>
              <a:ea typeface="Cambria" pitchFamily="18" charset="0"/>
            </a:endParaRPr>
          </a:p>
        </p:txBody>
      </p:sp>
    </p:spTree>
    <p:extLst>
      <p:ext uri="{BB962C8B-B14F-4D97-AF65-F5344CB8AC3E}">
        <p14:creationId xmlns:p14="http://schemas.microsoft.com/office/powerpoint/2010/main" val="2194233190"/>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A38A195E-584A-485A-BECD-66468900B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40177A7-740C-43C7-8F2D-BD7067F12C9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xmlns="" id="{FF525AAA-82CE-4027-A26C-B0EFFD856F2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xmlns="" id="{A389EA88-8D83-4F3F-A4C1-4B16E2377F9E}"/>
              </a:ext>
            </a:extLst>
          </p:cNvPr>
          <p:cNvSpPr>
            <a:spLocks noGrp="1"/>
          </p:cNvSpPr>
          <p:nvPr>
            <p:ph type="title"/>
          </p:nvPr>
        </p:nvSpPr>
        <p:spPr>
          <a:xfrm>
            <a:off x="4088820" y="406332"/>
            <a:ext cx="7020838" cy="1011381"/>
          </a:xfrm>
        </p:spPr>
        <p:txBody>
          <a:bodyPr>
            <a:normAutofit fontScale="90000"/>
          </a:bodyPr>
          <a:lstStyle/>
          <a:p>
            <a:pPr algn="l"/>
            <a:r>
              <a:rPr lang="en-IN" dirty="0" smtClean="0"/>
              <a:t/>
            </a:r>
            <a:br>
              <a:rPr lang="en-IN" dirty="0" smtClean="0"/>
            </a:br>
            <a:r>
              <a:rPr lang="en-IN" dirty="0" smtClean="0"/>
              <a:t>			</a:t>
            </a:r>
            <a:r>
              <a:rPr lang="en-IN" b="1" dirty="0" smtClean="0"/>
              <a:t> CSS: </a:t>
            </a:r>
            <a:r>
              <a:rPr lang="en-US" dirty="0" smtClean="0">
                <a:latin typeface="Book Antiqua" pitchFamily="18" charset="0"/>
              </a:rPr>
              <a:t/>
            </a:r>
            <a:br>
              <a:rPr lang="en-US" dirty="0" smtClean="0">
                <a:latin typeface="Book Antiqua" pitchFamily="18" charset="0"/>
              </a:rPr>
            </a:br>
            <a:endParaRPr lang="en-US" b="1" dirty="0">
              <a:latin typeface="Book Antiqua" pitchFamily="18" charset="0"/>
            </a:endParaRPr>
          </a:p>
        </p:txBody>
      </p:sp>
      <p:sp>
        <p:nvSpPr>
          <p:cNvPr id="3" name="Content Placeholder 2">
            <a:extLst>
              <a:ext uri="{FF2B5EF4-FFF2-40B4-BE49-F238E27FC236}">
                <a16:creationId xmlns:a16="http://schemas.microsoft.com/office/drawing/2014/main" xmlns="" id="{9F541FAF-730D-47FE-9638-C05616C31320}"/>
              </a:ext>
            </a:extLst>
          </p:cNvPr>
          <p:cNvSpPr>
            <a:spLocks noGrp="1"/>
          </p:cNvSpPr>
          <p:nvPr>
            <p:ph idx="1"/>
          </p:nvPr>
        </p:nvSpPr>
        <p:spPr>
          <a:xfrm>
            <a:off x="4090507" y="1417713"/>
            <a:ext cx="7706875" cy="6054435"/>
          </a:xfrm>
        </p:spPr>
        <p:txBody>
          <a:bodyPr>
            <a:noAutofit/>
          </a:bodyPr>
          <a:lstStyle/>
          <a:p>
            <a:pPr lvl="0" fontAlgn="base"/>
            <a:r>
              <a:rPr lang="en-IN" sz="2400" dirty="0" smtClean="0">
                <a:latin typeface="Book Antiqua" pitchFamily="18" charset="0"/>
              </a:rPr>
              <a:t>CSS is a style sheet language used to describe the presentation semantics (that is, the look and formatting) of a document written in a mark-up language (Style defines how to display HTML elements).</a:t>
            </a:r>
            <a:endParaRPr lang="en-US" sz="2400" dirty="0" smtClean="0">
              <a:latin typeface="Book Antiqua" pitchFamily="18" charset="0"/>
            </a:endParaRPr>
          </a:p>
          <a:p>
            <a:pPr lvl="0" fontAlgn="base"/>
            <a:r>
              <a:rPr lang="en-IN" sz="2400" dirty="0" smtClean="0">
                <a:latin typeface="Book Antiqua" pitchFamily="18" charset="0"/>
              </a:rPr>
              <a:t>CSS save time that is we can write CSS once and then reuse  same sheet in the multiple HTML pages.</a:t>
            </a:r>
            <a:endParaRPr lang="en-US" sz="2400" dirty="0" smtClean="0">
              <a:latin typeface="Book Antiqua" pitchFamily="18" charset="0"/>
            </a:endParaRPr>
          </a:p>
          <a:p>
            <a:pPr lvl="0" fontAlgn="base"/>
            <a:r>
              <a:rPr lang="en-IN" sz="2400" dirty="0" smtClean="0">
                <a:latin typeface="Book Antiqua" pitchFamily="18" charset="0"/>
              </a:rPr>
              <a:t>External Style Sheets are stored in CSS files.</a:t>
            </a:r>
          </a:p>
          <a:p>
            <a:pPr lvl="0" fontAlgn="base"/>
            <a:r>
              <a:rPr lang="en-IN" sz="2400" dirty="0" smtClean="0">
                <a:latin typeface="Book Antiqua" pitchFamily="18" charset="0"/>
              </a:rPr>
              <a:t>CSS has much wider array of attribute than HTML.</a:t>
            </a:r>
          </a:p>
          <a:p>
            <a:pPr marL="0" lvl="0" indent="0" fontAlgn="base">
              <a:buNone/>
            </a:pPr>
            <a:endParaRPr lang="en-US" sz="2400" dirty="0" smtClean="0">
              <a:latin typeface="Book Antiqua" pitchFamily="18" charset="0"/>
            </a:endParaRPr>
          </a:p>
          <a:p>
            <a:pPr>
              <a:lnSpc>
                <a:spcPct val="120000"/>
              </a:lnSpc>
              <a:buNone/>
            </a:pPr>
            <a:endParaRPr lang="en-IN" sz="2400" dirty="0" smtClean="0">
              <a:latin typeface="Book Antiqua" pitchFamily="18" charset="0"/>
              <a:ea typeface="Cambria" pitchFamily="18" charset="0"/>
            </a:endParaRPr>
          </a:p>
        </p:txBody>
      </p:sp>
    </p:spTree>
    <p:extLst>
      <p:ext uri="{BB962C8B-B14F-4D97-AF65-F5344CB8AC3E}">
        <p14:creationId xmlns:p14="http://schemas.microsoft.com/office/powerpoint/2010/main" val="2194233190"/>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A38A195E-584A-485A-BECD-66468900B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40177A7-740C-43C7-8F2D-BD7067F12C9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xmlns="" id="{FF525AAA-82CE-4027-A26C-B0EFFD856F2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xmlns="" id="{A389EA88-8D83-4F3F-A4C1-4B16E2377F9E}"/>
              </a:ext>
            </a:extLst>
          </p:cNvPr>
          <p:cNvSpPr>
            <a:spLocks noGrp="1"/>
          </p:cNvSpPr>
          <p:nvPr>
            <p:ph type="title"/>
          </p:nvPr>
        </p:nvSpPr>
        <p:spPr>
          <a:xfrm>
            <a:off x="4090507" y="1"/>
            <a:ext cx="7020838" cy="1011381"/>
          </a:xfrm>
        </p:spPr>
        <p:txBody>
          <a:bodyPr>
            <a:normAutofit fontScale="90000"/>
          </a:bodyPr>
          <a:lstStyle/>
          <a:p>
            <a:pPr algn="l"/>
            <a:r>
              <a:rPr lang="en-IN" dirty="0" smtClean="0"/>
              <a:t/>
            </a:r>
            <a:br>
              <a:rPr lang="en-IN" dirty="0" smtClean="0"/>
            </a:br>
            <a:r>
              <a:rPr lang="en-IN" b="1" dirty="0" smtClean="0"/>
              <a:t> </a:t>
            </a:r>
            <a:r>
              <a:rPr lang="en-IN" b="1" dirty="0"/>
              <a:t>	</a:t>
            </a:r>
            <a:r>
              <a:rPr lang="en-IN" b="1" dirty="0" smtClean="0"/>
              <a:t>	 SQLite3: </a:t>
            </a:r>
            <a:r>
              <a:rPr lang="en-US" dirty="0" smtClean="0">
                <a:latin typeface="Book Antiqua" pitchFamily="18" charset="0"/>
              </a:rPr>
              <a:t/>
            </a:r>
            <a:br>
              <a:rPr lang="en-US" dirty="0" smtClean="0">
                <a:latin typeface="Book Antiqua" pitchFamily="18" charset="0"/>
              </a:rPr>
            </a:br>
            <a:endParaRPr lang="en-US" b="1" dirty="0">
              <a:latin typeface="Book Antiqua" pitchFamily="18" charset="0"/>
            </a:endParaRPr>
          </a:p>
        </p:txBody>
      </p:sp>
      <p:sp>
        <p:nvSpPr>
          <p:cNvPr id="3" name="Content Placeholder 2">
            <a:extLst>
              <a:ext uri="{FF2B5EF4-FFF2-40B4-BE49-F238E27FC236}">
                <a16:creationId xmlns:a16="http://schemas.microsoft.com/office/drawing/2014/main" xmlns="" id="{9F541FAF-730D-47FE-9638-C05616C31320}"/>
              </a:ext>
            </a:extLst>
          </p:cNvPr>
          <p:cNvSpPr>
            <a:spLocks noGrp="1"/>
          </p:cNvSpPr>
          <p:nvPr>
            <p:ph idx="1"/>
          </p:nvPr>
        </p:nvSpPr>
        <p:spPr>
          <a:xfrm>
            <a:off x="3837709" y="803564"/>
            <a:ext cx="7706875" cy="6054435"/>
          </a:xfrm>
        </p:spPr>
        <p:txBody>
          <a:bodyPr>
            <a:noAutofit/>
          </a:bodyPr>
          <a:lstStyle/>
          <a:p>
            <a:pPr fontAlgn="base"/>
            <a:r>
              <a:rPr lang="en-IN" sz="2400" dirty="0" smtClean="0">
                <a:latin typeface="Book Antiqua" pitchFamily="18" charset="0"/>
              </a:rPr>
              <a:t> SQLite </a:t>
            </a:r>
            <a:r>
              <a:rPr lang="en-IN" sz="2400" dirty="0">
                <a:latin typeface="Book Antiqua" pitchFamily="18" charset="0"/>
              </a:rPr>
              <a:t>is a compact library</a:t>
            </a:r>
            <a:r>
              <a:rPr lang="en-IN" sz="2400" dirty="0" smtClean="0">
                <a:latin typeface="Book Antiqua" pitchFamily="18" charset="0"/>
              </a:rPr>
              <a:t>.</a:t>
            </a:r>
            <a:endParaRPr lang="en-US" sz="2400" dirty="0" smtClean="0">
              <a:latin typeface="Book Antiqua" pitchFamily="18" charset="0"/>
            </a:endParaRPr>
          </a:p>
          <a:p>
            <a:pPr lvl="0" fontAlgn="base"/>
            <a:r>
              <a:rPr lang="en-IN" sz="2400" dirty="0" smtClean="0">
                <a:latin typeface="Book Antiqua" pitchFamily="18" charset="0"/>
              </a:rPr>
              <a:t> SQLite is the most used database engine in the world.</a:t>
            </a:r>
            <a:endParaRPr lang="en-US" sz="2400" dirty="0" smtClean="0">
              <a:latin typeface="Book Antiqua" pitchFamily="18" charset="0"/>
            </a:endParaRPr>
          </a:p>
          <a:p>
            <a:pPr lvl="0" fontAlgn="base"/>
            <a:r>
              <a:rPr lang="en-IN" sz="2400" dirty="0" smtClean="0">
                <a:latin typeface="Book Antiqua" pitchFamily="18" charset="0"/>
              </a:rPr>
              <a:t>SQL is a database querying language and SQLite is a database (RDBMS)which uses SQL specifications.</a:t>
            </a:r>
            <a:r>
              <a:rPr lang="en-IN" sz="2400" b="1" dirty="0" smtClean="0">
                <a:latin typeface="Book Antiqua" pitchFamily="18" charset="0"/>
              </a:rPr>
              <a:t> </a:t>
            </a:r>
          </a:p>
          <a:p>
            <a:pPr lvl="0" fontAlgn="base"/>
            <a:r>
              <a:rPr lang="en-IN" sz="2400" dirty="0" err="1" smtClean="0">
                <a:latin typeface="Book Antiqua" pitchFamily="18" charset="0"/>
              </a:rPr>
              <a:t>Sqlite</a:t>
            </a:r>
            <a:r>
              <a:rPr lang="en-IN" sz="2400" dirty="0" smtClean="0">
                <a:latin typeface="Book Antiqua" pitchFamily="18" charset="0"/>
              </a:rPr>
              <a:t> is a very lightweight database engine, with a small library size(typically less than 1MB)     </a:t>
            </a:r>
          </a:p>
          <a:p>
            <a:pPr lvl="0" fontAlgn="base"/>
            <a:r>
              <a:rPr lang="en-IN" sz="2400" dirty="0" err="1" smtClean="0">
                <a:latin typeface="Book Antiqua" pitchFamily="18" charset="0"/>
              </a:rPr>
              <a:t>Sqlite</a:t>
            </a:r>
            <a:r>
              <a:rPr lang="en-IN" sz="2400" dirty="0" smtClean="0">
                <a:latin typeface="Book Antiqua" pitchFamily="18" charset="0"/>
              </a:rPr>
              <a:t> is available on many platforms, including </a:t>
            </a:r>
            <a:r>
              <a:rPr lang="en-IN" sz="2400" dirty="0" err="1" smtClean="0">
                <a:latin typeface="Book Antiqua" pitchFamily="18" charset="0"/>
              </a:rPr>
              <a:t>linux,macOS</a:t>
            </a:r>
            <a:r>
              <a:rPr lang="en-IN" sz="2400" dirty="0" smtClean="0">
                <a:latin typeface="Book Antiqua" pitchFamily="18" charset="0"/>
              </a:rPr>
              <a:t> and windows.</a:t>
            </a:r>
          </a:p>
          <a:p>
            <a:pPr lvl="0" fontAlgn="base"/>
            <a:r>
              <a:rPr lang="en-IN" sz="2400" dirty="0" err="1" smtClean="0">
                <a:latin typeface="Book Antiqua" pitchFamily="18" charset="0"/>
              </a:rPr>
              <a:t>Sqlite</a:t>
            </a:r>
            <a:r>
              <a:rPr lang="en-IN" sz="2400" dirty="0" smtClean="0">
                <a:latin typeface="Book Antiqua" pitchFamily="18" charset="0"/>
              </a:rPr>
              <a:t> stores all of the data in a single file on the file </a:t>
            </a:r>
            <a:r>
              <a:rPr lang="en-IN" sz="2400" dirty="0" err="1" smtClean="0">
                <a:latin typeface="Book Antiqua" pitchFamily="18" charset="0"/>
              </a:rPr>
              <a:t>system,which</a:t>
            </a:r>
            <a:r>
              <a:rPr lang="en-IN" sz="2400" dirty="0" smtClean="0">
                <a:latin typeface="Book Antiqua" pitchFamily="18" charset="0"/>
              </a:rPr>
              <a:t> make it easy to copy or backup the </a:t>
            </a:r>
            <a:r>
              <a:rPr lang="en-IN" sz="2400" dirty="0" err="1" smtClean="0">
                <a:latin typeface="Book Antiqua" pitchFamily="18" charset="0"/>
              </a:rPr>
              <a:t>daytabase</a:t>
            </a:r>
            <a:r>
              <a:rPr lang="en-IN" sz="2400" dirty="0" smtClean="0">
                <a:latin typeface="Book Antiqua" pitchFamily="18" charset="0"/>
              </a:rPr>
              <a:t>.</a:t>
            </a:r>
            <a:endParaRPr lang="en-US" sz="2400" dirty="0" smtClean="0">
              <a:latin typeface="Book Antiqua" pitchFamily="18" charset="0"/>
            </a:endParaRPr>
          </a:p>
          <a:p>
            <a:endParaRPr lang="en-US" sz="2400" dirty="0" smtClean="0">
              <a:latin typeface="Book Antiqua" pitchFamily="18" charset="0"/>
            </a:endParaRPr>
          </a:p>
          <a:p>
            <a:pPr>
              <a:lnSpc>
                <a:spcPct val="120000"/>
              </a:lnSpc>
              <a:buNone/>
            </a:pPr>
            <a:endParaRPr lang="en-IN" sz="2400" dirty="0" smtClean="0">
              <a:latin typeface="Book Antiqua" pitchFamily="18" charset="0"/>
              <a:ea typeface="Cambria" pitchFamily="18" charset="0"/>
            </a:endParaRPr>
          </a:p>
        </p:txBody>
      </p:sp>
    </p:spTree>
    <p:extLst>
      <p:ext uri="{BB962C8B-B14F-4D97-AF65-F5344CB8AC3E}">
        <p14:creationId xmlns:p14="http://schemas.microsoft.com/office/powerpoint/2010/main" val="2194233190"/>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xmlns="" id="{50496C6C-A85F-426B-9ED1-3444166CE4E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8DE5CD8D-E704-46A1-BC3E-9A644A9FFD4E}"/>
              </a:ext>
            </a:extLst>
          </p:cNvPr>
          <p:cNvSpPr>
            <a:spLocks noGrp="1"/>
          </p:cNvSpPr>
          <p:nvPr>
            <p:ph type="ctrTitle"/>
          </p:nvPr>
        </p:nvSpPr>
        <p:spPr>
          <a:xfrm>
            <a:off x="792483" y="821265"/>
            <a:ext cx="9349044" cy="5222117"/>
          </a:xfrm>
        </p:spPr>
        <p:txBody>
          <a:bodyPr anchor="ctr">
            <a:normAutofit/>
          </a:bodyPr>
          <a:lstStyle/>
          <a:p>
            <a:pPr algn="ctr"/>
            <a:r>
              <a:rPr lang="en-IN" sz="7200" dirty="0" smtClean="0">
                <a:latin typeface="Cambria" panose="02040503050406030204" pitchFamily="18" charset="0"/>
                <a:ea typeface="Cambria" panose="02040503050406030204" pitchFamily="18" charset="0"/>
              </a:rPr>
              <a:t>SOFTWARE REQUIREMENT       SPECIFICATION</a:t>
            </a:r>
            <a:endParaRPr lang="en-US" sz="7200" dirty="0"/>
          </a:p>
        </p:txBody>
      </p:sp>
      <p:sp>
        <p:nvSpPr>
          <p:cNvPr id="3" name="Subtitle 2">
            <a:extLst>
              <a:ext uri="{FF2B5EF4-FFF2-40B4-BE49-F238E27FC236}">
                <a16:creationId xmlns:a16="http://schemas.microsoft.com/office/drawing/2014/main" xmlns="" id="{E309A740-48C5-4AE5-879B-F567D3D7ACDC}"/>
              </a:ext>
            </a:extLst>
          </p:cNvPr>
          <p:cNvSpPr>
            <a:spLocks noGrp="1"/>
          </p:cNvSpPr>
          <p:nvPr>
            <p:ph type="subTitle" idx="1"/>
          </p:nvPr>
        </p:nvSpPr>
        <p:spPr>
          <a:xfrm>
            <a:off x="7903028" y="821265"/>
            <a:ext cx="3265713" cy="5222117"/>
          </a:xfrm>
        </p:spPr>
        <p:txBody>
          <a:bodyPr anchor="ctr">
            <a:normAutofit/>
          </a:bodyPr>
          <a:lstStyle/>
          <a:p>
            <a:endParaRPr lang="en-US" dirty="0"/>
          </a:p>
        </p:txBody>
      </p:sp>
      <p:pic>
        <p:nvPicPr>
          <p:cNvPr id="21" name="Picture 20">
            <a:extLst>
              <a:ext uri="{FF2B5EF4-FFF2-40B4-BE49-F238E27FC236}">
                <a16:creationId xmlns:a16="http://schemas.microsoft.com/office/drawing/2014/main" xmlns="" id="{D912EF34-0253-41FD-9940-D8FBB7DE74B1}"/>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7545075" y="2187578"/>
            <a:ext cx="6857999" cy="2482850"/>
          </a:xfrm>
          <a:prstGeom prst="rect">
            <a:avLst/>
          </a:prstGeom>
        </p:spPr>
      </p:pic>
    </p:spTree>
    <p:extLst>
      <p:ext uri="{BB962C8B-B14F-4D97-AF65-F5344CB8AC3E}">
        <p14:creationId xmlns:p14="http://schemas.microsoft.com/office/powerpoint/2010/main" val="3754664940"/>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A38A195E-584A-485A-BECD-66468900B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40177A7-740C-43C7-8F2D-BD7067F12C9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xmlns="" id="{FF525AAA-82CE-4027-A26C-B0EFFD856F2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xmlns="" id="{A389EA88-8D83-4F3F-A4C1-4B16E2377F9E}"/>
              </a:ext>
            </a:extLst>
          </p:cNvPr>
          <p:cNvSpPr>
            <a:spLocks noGrp="1"/>
          </p:cNvSpPr>
          <p:nvPr>
            <p:ph type="title"/>
          </p:nvPr>
        </p:nvSpPr>
        <p:spPr>
          <a:xfrm>
            <a:off x="4090507" y="1"/>
            <a:ext cx="7020838" cy="1011381"/>
          </a:xfrm>
        </p:spPr>
        <p:txBody>
          <a:bodyPr>
            <a:normAutofit fontScale="90000"/>
          </a:bodyPr>
          <a:lstStyle/>
          <a:p>
            <a:pPr algn="ctr"/>
            <a:r>
              <a:rPr lang="en-IN" dirty="0" smtClean="0"/>
              <a:t/>
            </a:r>
            <a:br>
              <a:rPr lang="en-IN" dirty="0" smtClean="0"/>
            </a:br>
            <a:r>
              <a:rPr lang="en-IN" b="1" dirty="0" smtClean="0"/>
              <a:t> </a:t>
            </a:r>
            <a:br>
              <a:rPr lang="en-IN" b="1" dirty="0" smtClean="0"/>
            </a:br>
            <a:r>
              <a:rPr lang="en-IN" b="1" dirty="0" smtClean="0">
                <a:latin typeface="Cambria" pitchFamily="18" charset="0"/>
                <a:ea typeface="Cambria" pitchFamily="18" charset="0"/>
                <a:cs typeface="Arial" panose="020B0604020202020204" pitchFamily="34" charset="0"/>
                <a:sym typeface="+mn-ea"/>
              </a:rPr>
              <a:t>Chapter-3</a:t>
            </a:r>
            <a:r>
              <a:rPr lang="en-IN" b="1" dirty="0" smtClean="0">
                <a:latin typeface="Cambria" pitchFamily="18" charset="0"/>
                <a:ea typeface="Cambria" pitchFamily="18" charset="0"/>
                <a:cs typeface="Arial" panose="020B0604020202020204" pitchFamily="34" charset="0"/>
              </a:rPr>
              <a:t/>
            </a:r>
            <a:br>
              <a:rPr lang="en-IN" b="1" dirty="0" smtClean="0">
                <a:latin typeface="Cambria" pitchFamily="18" charset="0"/>
                <a:ea typeface="Cambria" pitchFamily="18" charset="0"/>
                <a:cs typeface="Arial" panose="020B0604020202020204" pitchFamily="34" charset="0"/>
              </a:rPr>
            </a:br>
            <a:r>
              <a:rPr lang="en-IN" b="1" dirty="0" smtClean="0">
                <a:latin typeface="Cambria" pitchFamily="18" charset="0"/>
                <a:ea typeface="Cambria" pitchFamily="18" charset="0"/>
                <a:cs typeface="Arial" panose="020B0604020202020204" pitchFamily="34" charset="0"/>
                <a:sym typeface="+mn-ea"/>
              </a:rPr>
              <a:t>Software requirement specification </a:t>
            </a:r>
            <a:r>
              <a:rPr lang="en-US" dirty="0" smtClean="0">
                <a:latin typeface="Book Antiqua" pitchFamily="18" charset="0"/>
              </a:rPr>
              <a:t/>
            </a:r>
            <a:br>
              <a:rPr lang="en-US" dirty="0" smtClean="0">
                <a:latin typeface="Book Antiqua" pitchFamily="18" charset="0"/>
              </a:rPr>
            </a:br>
            <a:endParaRPr lang="en-US" b="1" dirty="0">
              <a:latin typeface="Book Antiqua" pitchFamily="18" charset="0"/>
            </a:endParaRPr>
          </a:p>
        </p:txBody>
      </p:sp>
      <p:sp>
        <p:nvSpPr>
          <p:cNvPr id="3" name="Content Placeholder 2">
            <a:extLst>
              <a:ext uri="{FF2B5EF4-FFF2-40B4-BE49-F238E27FC236}">
                <a16:creationId xmlns:a16="http://schemas.microsoft.com/office/drawing/2014/main" xmlns="" id="{9F541FAF-730D-47FE-9638-C05616C31320}"/>
              </a:ext>
            </a:extLst>
          </p:cNvPr>
          <p:cNvSpPr>
            <a:spLocks noGrp="1"/>
          </p:cNvSpPr>
          <p:nvPr>
            <p:ph idx="1"/>
          </p:nvPr>
        </p:nvSpPr>
        <p:spPr>
          <a:xfrm>
            <a:off x="3837709" y="1510145"/>
            <a:ext cx="7706875" cy="5347854"/>
          </a:xfrm>
        </p:spPr>
        <p:txBody>
          <a:bodyPr>
            <a:noAutofit/>
          </a:bodyPr>
          <a:lstStyle/>
          <a:p>
            <a:pPr>
              <a:buNone/>
            </a:pPr>
            <a:r>
              <a:rPr lang="en-IN" sz="2800" b="1" dirty="0">
                <a:latin typeface="Arial" panose="020B0604020202020204" pitchFamily="34" charset="0"/>
                <a:cs typeface="Arial" panose="020B0604020202020204" pitchFamily="34" charset="0"/>
                <a:sym typeface="+mn-ea"/>
              </a:rPr>
              <a:t> </a:t>
            </a:r>
            <a:r>
              <a:rPr lang="en-IN" sz="2800" b="1" dirty="0" smtClean="0">
                <a:latin typeface="Arial" panose="020B0604020202020204" pitchFamily="34" charset="0"/>
                <a:cs typeface="Arial" panose="020B0604020202020204" pitchFamily="34" charset="0"/>
                <a:sym typeface="+mn-ea"/>
              </a:rPr>
              <a:t>  Introduction:</a:t>
            </a:r>
            <a:endParaRPr lang="en-IN" sz="2800" dirty="0" smtClean="0">
              <a:latin typeface="Arial" panose="020B0604020202020204" pitchFamily="34" charset="0"/>
              <a:cs typeface="Arial" panose="020B0604020202020204" pitchFamily="34" charset="0"/>
            </a:endParaRPr>
          </a:p>
          <a:p>
            <a:pPr marL="0" indent="0">
              <a:buNone/>
            </a:pPr>
            <a:r>
              <a:rPr lang="en-IN" sz="2400" dirty="0" smtClean="0">
                <a:latin typeface="Arial" panose="020B0604020202020204" pitchFamily="34" charset="0"/>
                <a:cs typeface="Arial" panose="020B0604020202020204" pitchFamily="34" charset="0"/>
                <a:sym typeface="+mn-ea"/>
              </a:rPr>
              <a:t>     Software Requirements Specification (SRS) document is a document that completely describes 'WHAT' the software must do without describing how the software will do it.</a:t>
            </a:r>
            <a:endParaRPr lang="en-IN" sz="2400" dirty="0" smtClean="0">
              <a:latin typeface="Arial" panose="020B0604020202020204" pitchFamily="34" charset="0"/>
              <a:cs typeface="Arial" panose="020B0604020202020204" pitchFamily="34" charset="0"/>
            </a:endParaRPr>
          </a:p>
          <a:p>
            <a:pPr marL="0" indent="0">
              <a:buNone/>
            </a:pPr>
            <a:r>
              <a:rPr lang="en-IN" sz="2400" dirty="0" smtClean="0">
                <a:latin typeface="Arial" panose="020B0604020202020204" pitchFamily="34" charset="0"/>
                <a:cs typeface="Arial" panose="020B0604020202020204" pitchFamily="34" charset="0"/>
                <a:sym typeface="+mn-ea"/>
              </a:rPr>
              <a:t>  </a:t>
            </a:r>
            <a:endParaRPr lang="en-US" sz="2800" dirty="0" smtClean="0">
              <a:latin typeface="Book Antiqua" pitchFamily="18" charset="0"/>
            </a:endParaRPr>
          </a:p>
          <a:p>
            <a:pPr>
              <a:lnSpc>
                <a:spcPct val="120000"/>
              </a:lnSpc>
              <a:buNone/>
            </a:pPr>
            <a:endParaRPr lang="en-IN" sz="2400" dirty="0" smtClean="0">
              <a:latin typeface="Book Antiqua" pitchFamily="18" charset="0"/>
              <a:ea typeface="Cambria" pitchFamily="18" charset="0"/>
            </a:endParaRPr>
          </a:p>
        </p:txBody>
      </p:sp>
    </p:spTree>
    <p:extLst>
      <p:ext uri="{BB962C8B-B14F-4D97-AF65-F5344CB8AC3E}">
        <p14:creationId xmlns:p14="http://schemas.microsoft.com/office/powerpoint/2010/main" val="2194233190"/>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l="15267" t="10345" r="14575" b="6250"/>
          <a:stretch>
            <a:fillRect/>
          </a:stretch>
        </p:blipFill>
        <p:spPr bwMode="auto">
          <a:xfrm>
            <a:off x="12879" y="-12879"/>
            <a:ext cx="12192000" cy="6858000"/>
          </a:xfrm>
          <a:prstGeom prst="rect">
            <a:avLst/>
          </a:prstGeom>
          <a:noFill/>
          <a:ln w="9525">
            <a:noFill/>
            <a:miter lim="800000"/>
            <a:headEnd/>
            <a:tailEnd/>
          </a:ln>
        </p:spPr>
      </p:pic>
      <p:sp>
        <p:nvSpPr>
          <p:cNvPr id="2" name="Title 1"/>
          <p:cNvSpPr>
            <a:spLocks noGrp="1"/>
          </p:cNvSpPr>
          <p:nvPr>
            <p:ph type="ctrTitle"/>
          </p:nvPr>
        </p:nvSpPr>
        <p:spPr>
          <a:xfrm>
            <a:off x="3673366" y="3364191"/>
            <a:ext cx="8024648" cy="1825096"/>
          </a:xfrm>
        </p:spPr>
        <p:txBody>
          <a:bodyPr>
            <a:normAutofit/>
          </a:bodyPr>
          <a:lstStyle/>
          <a:p>
            <a:pPr algn="r"/>
            <a:r>
              <a:rPr lang="en-US" sz="8800" cap="none" dirty="0" smtClean="0">
                <a:solidFill>
                  <a:schemeClr val="bg1"/>
                </a:solidFill>
                <a:latin typeface="Baskerville Old Face" pitchFamily="18" charset="0"/>
              </a:rPr>
              <a:t>CoolLens</a:t>
            </a:r>
            <a:endParaRPr lang="en-US" sz="8800" cap="none" dirty="0">
              <a:solidFill>
                <a:schemeClr val="bg1"/>
              </a:solidFill>
              <a:latin typeface="Baskerville Old Face" pitchFamily="18" charset="0"/>
            </a:endParaRPr>
          </a:p>
        </p:txBody>
      </p:sp>
      <p:sp>
        <p:nvSpPr>
          <p:cNvPr id="3" name="Subtitle 2"/>
          <p:cNvSpPr>
            <a:spLocks noGrp="1"/>
          </p:cNvSpPr>
          <p:nvPr>
            <p:ph type="subTitle" idx="1"/>
          </p:nvPr>
        </p:nvSpPr>
        <p:spPr>
          <a:xfrm>
            <a:off x="1450427" y="3726794"/>
            <a:ext cx="9448800" cy="685800"/>
          </a:xfrm>
        </p:spPr>
        <p:txBody>
          <a:bodyPr>
            <a:normAutofit/>
          </a:bodyPr>
          <a:lstStyle/>
          <a:p>
            <a:endParaRPr lang="en-US" sz="2800" b="1" dirty="0" smtClean="0">
              <a:solidFill>
                <a:schemeClr val="bg1"/>
              </a:solidFill>
            </a:endParaRPr>
          </a:p>
          <a:p>
            <a:endParaRPr lang="en-US" sz="2800" b="1" dirty="0" smtClean="0">
              <a:solidFill>
                <a:schemeClr val="bg1"/>
              </a:solidFill>
            </a:endParaRPr>
          </a:p>
        </p:txBody>
      </p:sp>
      <p:sp>
        <p:nvSpPr>
          <p:cNvPr id="5" name="Rectangle 4"/>
          <p:cNvSpPr/>
          <p:nvPr/>
        </p:nvSpPr>
        <p:spPr>
          <a:xfrm>
            <a:off x="8428502" y="5025837"/>
            <a:ext cx="2172390" cy="369332"/>
          </a:xfrm>
          <a:prstGeom prst="rect">
            <a:avLst/>
          </a:prstGeom>
        </p:spPr>
        <p:txBody>
          <a:bodyPr wrap="none">
            <a:spAutoFit/>
          </a:bodyPr>
          <a:lstStyle/>
          <a:p>
            <a:r>
              <a:rPr lang="en-US" b="1" dirty="0" smtClean="0">
                <a:solidFill>
                  <a:schemeClr val="bg1"/>
                </a:solidFill>
                <a:latin typeface="Lucida Calligraphy" pitchFamily="66" charset="0"/>
              </a:rPr>
              <a:t>New Way to see</a:t>
            </a:r>
            <a:endParaRPr lang="en-US" b="1" dirty="0">
              <a:solidFill>
                <a:schemeClr val="bg1"/>
              </a:solidFill>
              <a:latin typeface="Lucida Calligraphy" pitchFamily="66" charset="0"/>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A38A195E-584A-485A-BECD-66468900B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40177A7-740C-43C7-8F2D-BD7067F12C9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xmlns="" id="{FF525AAA-82CE-4027-A26C-B0EFFD856F2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xmlns="" id="{A389EA88-8D83-4F3F-A4C1-4B16E2377F9E}"/>
              </a:ext>
            </a:extLst>
          </p:cNvPr>
          <p:cNvSpPr>
            <a:spLocks noGrp="1"/>
          </p:cNvSpPr>
          <p:nvPr>
            <p:ph type="title"/>
          </p:nvPr>
        </p:nvSpPr>
        <p:spPr>
          <a:xfrm>
            <a:off x="4090507" y="1"/>
            <a:ext cx="7020838" cy="1011381"/>
          </a:xfrm>
        </p:spPr>
        <p:txBody>
          <a:bodyPr>
            <a:normAutofit fontScale="90000"/>
          </a:bodyPr>
          <a:lstStyle/>
          <a:p>
            <a:pPr algn="ctr"/>
            <a:r>
              <a:rPr lang="en-IN" dirty="0" smtClean="0"/>
              <a:t/>
            </a:r>
            <a:br>
              <a:rPr lang="en-IN" dirty="0" smtClean="0"/>
            </a:br>
            <a:r>
              <a:rPr lang="en-IN" b="1" dirty="0" smtClean="0"/>
              <a:t> </a:t>
            </a:r>
            <a:br>
              <a:rPr lang="en-IN" b="1" dirty="0" smtClean="0"/>
            </a:br>
            <a:endParaRPr lang="en-US" b="1" dirty="0">
              <a:latin typeface="Book Antiqua" pitchFamily="18" charset="0"/>
            </a:endParaRPr>
          </a:p>
        </p:txBody>
      </p:sp>
      <p:sp>
        <p:nvSpPr>
          <p:cNvPr id="3" name="Content Placeholder 2">
            <a:extLst>
              <a:ext uri="{FF2B5EF4-FFF2-40B4-BE49-F238E27FC236}">
                <a16:creationId xmlns:a16="http://schemas.microsoft.com/office/drawing/2014/main" xmlns="" id="{9F541FAF-730D-47FE-9638-C05616C31320}"/>
              </a:ext>
            </a:extLst>
          </p:cNvPr>
          <p:cNvSpPr>
            <a:spLocks noGrp="1"/>
          </p:cNvSpPr>
          <p:nvPr>
            <p:ph idx="1"/>
          </p:nvPr>
        </p:nvSpPr>
        <p:spPr>
          <a:xfrm>
            <a:off x="3837709" y="318655"/>
            <a:ext cx="7706875" cy="6539344"/>
          </a:xfrm>
        </p:spPr>
        <p:txBody>
          <a:bodyPr>
            <a:noAutofit/>
          </a:bodyPr>
          <a:lstStyle/>
          <a:p>
            <a:pPr>
              <a:buNone/>
            </a:pPr>
            <a:r>
              <a:rPr lang="en-IN" sz="3200" b="1" dirty="0" smtClean="0">
                <a:latin typeface="Arial" panose="020B0604020202020204" pitchFamily="34" charset="0"/>
                <a:cs typeface="Arial" panose="020B0604020202020204" pitchFamily="34" charset="0"/>
                <a:sym typeface="+mn-ea"/>
              </a:rPr>
              <a:t>Purpose:</a:t>
            </a:r>
          </a:p>
          <a:p>
            <a:endParaRPr lang="en-IN" sz="2400" b="1" dirty="0" smtClean="0">
              <a:latin typeface="Arial" panose="020B0604020202020204" pitchFamily="34" charset="0"/>
              <a:cs typeface="Arial" panose="020B0604020202020204" pitchFamily="34" charset="0"/>
            </a:endParaRPr>
          </a:p>
          <a:p>
            <a:pPr lvl="0">
              <a:buFont typeface="Wingdings" panose="05000000000000000000" pitchFamily="2" charset="2"/>
              <a:buChar char="§"/>
            </a:pPr>
            <a:r>
              <a:rPr lang="en-IN" sz="1800" dirty="0" smtClean="0">
                <a:latin typeface="Arial" panose="020B0604020202020204" pitchFamily="34" charset="0"/>
                <a:cs typeface="Arial" panose="020B0604020202020204" pitchFamily="34" charset="0"/>
                <a:sym typeface="+mn-ea"/>
              </a:rPr>
              <a:t>The purpose of this SRS is to specify the requirements of the web based software application, which is an online eyewear shopping system.</a:t>
            </a:r>
            <a:endParaRPr lang="en-IN" sz="1800" dirty="0" smtClean="0">
              <a:latin typeface="Arial" panose="020B0604020202020204" pitchFamily="34" charset="0"/>
              <a:cs typeface="Arial" panose="020B0604020202020204" pitchFamily="34" charset="0"/>
            </a:endParaRPr>
          </a:p>
          <a:p>
            <a:pPr lvl="0">
              <a:buFont typeface="Wingdings" panose="05000000000000000000" pitchFamily="2" charset="2"/>
              <a:buChar char="§"/>
            </a:pPr>
            <a:r>
              <a:rPr lang="en-IN" sz="1800" dirty="0" smtClean="0">
                <a:latin typeface="Arial" panose="020B0604020202020204" pitchFamily="34" charset="0"/>
                <a:cs typeface="Arial" panose="020B0604020202020204" pitchFamily="34" charset="0"/>
                <a:sym typeface="+mn-ea"/>
              </a:rPr>
              <a:t>This Software Requirements Specification provides a complete description of all the functions and specifications of modules.</a:t>
            </a:r>
            <a:endParaRPr lang="en-IN" sz="1800" dirty="0" smtClean="0">
              <a:latin typeface="Arial" panose="020B0604020202020204" pitchFamily="34" charset="0"/>
              <a:cs typeface="Arial" panose="020B0604020202020204" pitchFamily="34" charset="0"/>
            </a:endParaRPr>
          </a:p>
          <a:p>
            <a:pPr lvl="0">
              <a:buFont typeface="Wingdings" panose="05000000000000000000" pitchFamily="2" charset="2"/>
              <a:buChar char="§"/>
            </a:pPr>
            <a:r>
              <a:rPr lang="en-IN" sz="1800" dirty="0" smtClean="0">
                <a:latin typeface="Arial" panose="020B0604020202020204" pitchFamily="34" charset="0"/>
                <a:cs typeface="Arial" panose="020B0604020202020204" pitchFamily="34" charset="0"/>
                <a:sym typeface="+mn-ea"/>
              </a:rPr>
              <a:t>The basic purpose of the SRS is to bridge the gap between the client and the developer.</a:t>
            </a:r>
            <a:endParaRPr lang="en-IN" sz="1800" dirty="0" smtClean="0">
              <a:latin typeface="Arial" panose="020B0604020202020204" pitchFamily="34" charset="0"/>
              <a:cs typeface="Arial" panose="020B0604020202020204" pitchFamily="34" charset="0"/>
            </a:endParaRPr>
          </a:p>
          <a:p>
            <a:pPr lvl="0">
              <a:buFont typeface="Wingdings" panose="05000000000000000000" pitchFamily="2" charset="2"/>
              <a:buChar char="§"/>
            </a:pPr>
            <a:r>
              <a:rPr lang="en-IN" sz="1800" dirty="0" smtClean="0">
                <a:latin typeface="Arial" panose="020B0604020202020204" pitchFamily="34" charset="0"/>
                <a:cs typeface="Arial" panose="020B0604020202020204" pitchFamily="34" charset="0"/>
                <a:sym typeface="+mn-ea"/>
              </a:rPr>
              <a:t>Another important purpose of developing the SRS is to help clients to understand their own needs. </a:t>
            </a:r>
            <a:endParaRPr lang="en-IN" sz="1800" dirty="0" smtClean="0">
              <a:latin typeface="Arial" panose="020B0604020202020204" pitchFamily="34" charset="0"/>
              <a:cs typeface="Arial" panose="020B0604020202020204" pitchFamily="34" charset="0"/>
            </a:endParaRPr>
          </a:p>
          <a:p>
            <a:pPr lvl="0">
              <a:buFont typeface="Wingdings" panose="05000000000000000000" pitchFamily="2" charset="2"/>
              <a:buChar char="§"/>
            </a:pPr>
            <a:r>
              <a:rPr lang="en-IN" sz="1800" dirty="0" smtClean="0">
                <a:latin typeface="Arial" panose="020B0604020202020204" pitchFamily="34" charset="0"/>
                <a:cs typeface="Arial" panose="020B0604020202020204" pitchFamily="34" charset="0"/>
                <a:sym typeface="+mn-ea"/>
              </a:rPr>
              <a:t>There are several problems in gathering the requirements.</a:t>
            </a:r>
            <a:endParaRPr lang="en-IN" sz="1800" dirty="0" smtClean="0">
              <a:latin typeface="Arial" panose="020B0604020202020204" pitchFamily="34" charset="0"/>
              <a:cs typeface="Arial" panose="020B0604020202020204" pitchFamily="34" charset="0"/>
            </a:endParaRPr>
          </a:p>
          <a:p>
            <a:pPr lvl="0">
              <a:buFont typeface="Wingdings" panose="05000000000000000000" pitchFamily="2" charset="2"/>
              <a:buChar char="§"/>
            </a:pPr>
            <a:r>
              <a:rPr lang="en-IN" sz="1800" smtClean="0">
                <a:latin typeface="Arial" panose="020B0604020202020204" pitchFamily="34" charset="0"/>
                <a:cs typeface="Arial" panose="020B0604020202020204" pitchFamily="34" charset="0"/>
                <a:sym typeface="+mn-ea"/>
              </a:rPr>
              <a:t>The </a:t>
            </a:r>
            <a:r>
              <a:rPr lang="en-IN" sz="1800" dirty="0" smtClean="0">
                <a:latin typeface="Arial" panose="020B0604020202020204" pitchFamily="34" charset="0"/>
                <a:cs typeface="Arial" panose="020B0604020202020204" pitchFamily="34" charset="0"/>
                <a:sym typeface="+mn-ea"/>
              </a:rPr>
              <a:t>final goal of the requirement is to produce a high quality and stable SRS.</a:t>
            </a:r>
            <a:endParaRPr lang="en-US" sz="1800" dirty="0" smtClean="0"/>
          </a:p>
          <a:p>
            <a:pPr>
              <a:lnSpc>
                <a:spcPct val="120000"/>
              </a:lnSpc>
              <a:buNone/>
            </a:pPr>
            <a:endParaRPr lang="en-IN" sz="1800" dirty="0" smtClean="0">
              <a:latin typeface="Book Antiqua" pitchFamily="18" charset="0"/>
              <a:ea typeface="Cambria" pitchFamily="18" charset="0"/>
            </a:endParaRPr>
          </a:p>
        </p:txBody>
      </p:sp>
    </p:spTree>
    <p:extLst>
      <p:ext uri="{BB962C8B-B14F-4D97-AF65-F5344CB8AC3E}">
        <p14:creationId xmlns:p14="http://schemas.microsoft.com/office/powerpoint/2010/main" val="2194233190"/>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A38A195E-584A-485A-BECD-66468900B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40177A7-740C-43C7-8F2D-BD7067F12C9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xmlns="" id="{FF525AAA-82CE-4027-A26C-B0EFFD856F2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xmlns="" id="{A389EA88-8D83-4F3F-A4C1-4B16E2377F9E}"/>
              </a:ext>
            </a:extLst>
          </p:cNvPr>
          <p:cNvSpPr>
            <a:spLocks noGrp="1"/>
          </p:cNvSpPr>
          <p:nvPr>
            <p:ph type="title"/>
          </p:nvPr>
        </p:nvSpPr>
        <p:spPr>
          <a:xfrm>
            <a:off x="4090507" y="1"/>
            <a:ext cx="7020838" cy="1011381"/>
          </a:xfrm>
        </p:spPr>
        <p:txBody>
          <a:bodyPr>
            <a:normAutofit fontScale="90000"/>
          </a:bodyPr>
          <a:lstStyle/>
          <a:p>
            <a:pPr algn="ctr"/>
            <a:r>
              <a:rPr lang="en-IN" dirty="0" smtClean="0"/>
              <a:t/>
            </a:r>
            <a:br>
              <a:rPr lang="en-IN" dirty="0" smtClean="0"/>
            </a:br>
            <a:r>
              <a:rPr lang="en-IN" b="1" dirty="0" smtClean="0"/>
              <a:t> </a:t>
            </a:r>
            <a:br>
              <a:rPr lang="en-IN" b="1" dirty="0" smtClean="0"/>
            </a:br>
            <a:endParaRPr lang="en-US" b="1" dirty="0">
              <a:latin typeface="Book Antiqua" pitchFamily="18" charset="0"/>
            </a:endParaRPr>
          </a:p>
        </p:txBody>
      </p:sp>
      <p:sp>
        <p:nvSpPr>
          <p:cNvPr id="3" name="Content Placeholder 2">
            <a:extLst>
              <a:ext uri="{FF2B5EF4-FFF2-40B4-BE49-F238E27FC236}">
                <a16:creationId xmlns:a16="http://schemas.microsoft.com/office/drawing/2014/main" xmlns="" id="{9F541FAF-730D-47FE-9638-C05616C31320}"/>
              </a:ext>
            </a:extLst>
          </p:cNvPr>
          <p:cNvSpPr>
            <a:spLocks noGrp="1"/>
          </p:cNvSpPr>
          <p:nvPr>
            <p:ph idx="1"/>
          </p:nvPr>
        </p:nvSpPr>
        <p:spPr>
          <a:xfrm>
            <a:off x="3837709" y="318655"/>
            <a:ext cx="7706875" cy="6539344"/>
          </a:xfrm>
        </p:spPr>
        <p:txBody>
          <a:bodyPr>
            <a:noAutofit/>
          </a:bodyPr>
          <a:lstStyle/>
          <a:p>
            <a:pPr>
              <a:buNone/>
            </a:pPr>
            <a:r>
              <a:rPr lang="en-IN" sz="2800" b="1" dirty="0" smtClean="0">
                <a:latin typeface="Arial" panose="020B0604020202020204" pitchFamily="34" charset="0"/>
                <a:cs typeface="Arial" panose="020B0604020202020204" pitchFamily="34" charset="0"/>
                <a:sym typeface="+mn-ea"/>
              </a:rPr>
              <a:t> User Characteristics :</a:t>
            </a:r>
          </a:p>
          <a:p>
            <a:pPr>
              <a:buNone/>
            </a:pPr>
            <a:r>
              <a:rPr lang="en-IN" sz="2000" b="1" dirty="0" smtClean="0">
                <a:latin typeface="Arial" panose="020B0604020202020204" pitchFamily="34" charset="0"/>
                <a:cs typeface="Arial" panose="020B0604020202020204" pitchFamily="34" charset="0"/>
                <a:sym typeface="+mn-ea"/>
              </a:rPr>
              <a:t>There are 3 kinds of users for the proposed system. </a:t>
            </a:r>
            <a:endParaRPr lang="en-IN" sz="2000" b="1" dirty="0" smtClean="0">
              <a:latin typeface="Arial" panose="020B0604020202020204" pitchFamily="34" charset="0"/>
              <a:cs typeface="Arial" panose="020B0604020202020204" pitchFamily="34" charset="0"/>
            </a:endParaRPr>
          </a:p>
          <a:p>
            <a:pPr lvl="0">
              <a:buFont typeface="Wingdings" panose="05000000000000000000" pitchFamily="2" charset="2"/>
              <a:buChar char="v"/>
            </a:pPr>
            <a:r>
              <a:rPr lang="en-IN" sz="2000" b="1" dirty="0" smtClean="0">
                <a:latin typeface="Arial" panose="020B0604020202020204" pitchFamily="34" charset="0"/>
                <a:cs typeface="Arial" panose="020B0604020202020204" pitchFamily="34" charset="0"/>
                <a:sym typeface="+mn-ea"/>
              </a:rPr>
              <a:t> Administrators : </a:t>
            </a:r>
            <a:endParaRPr lang="en-IN" sz="2000" dirty="0" smtClean="0">
              <a:latin typeface="Arial" panose="020B0604020202020204" pitchFamily="34" charset="0"/>
              <a:cs typeface="Arial" panose="020B0604020202020204" pitchFamily="34" charset="0"/>
            </a:endParaRPr>
          </a:p>
          <a:p>
            <a:pPr>
              <a:buNone/>
            </a:pPr>
            <a:r>
              <a:rPr lang="en-IN" sz="2000" dirty="0" smtClean="0">
                <a:latin typeface="Cambria" pitchFamily="18" charset="0"/>
                <a:ea typeface="Cambria" pitchFamily="18" charset="0"/>
                <a:cs typeface="Arial" panose="020B0604020202020204" pitchFamily="34" charset="0"/>
                <a:sym typeface="+mn-ea"/>
              </a:rPr>
              <a:t>      Administrator</a:t>
            </a:r>
            <a:r>
              <a:rPr lang="en-US" altLang="en-IN" sz="2000" dirty="0" smtClean="0">
                <a:latin typeface="Cambria" pitchFamily="18" charset="0"/>
                <a:ea typeface="Cambria" pitchFamily="18" charset="0"/>
                <a:cs typeface="Arial" panose="020B0604020202020204" pitchFamily="34" charset="0"/>
                <a:sym typeface="+mn-ea"/>
              </a:rPr>
              <a:t> is the owner of this software, he can do anything in the software like add product, delete products, managing products etc.</a:t>
            </a:r>
            <a:endParaRPr lang="en-IN" sz="2000" dirty="0" smtClean="0">
              <a:latin typeface="Cambria" pitchFamily="18" charset="0"/>
              <a:ea typeface="Cambria" pitchFamily="18" charset="0"/>
              <a:cs typeface="Arial" panose="020B0604020202020204" pitchFamily="34" charset="0"/>
            </a:endParaRPr>
          </a:p>
          <a:p>
            <a:pPr lvl="0">
              <a:buFont typeface="Wingdings" panose="05000000000000000000" pitchFamily="2" charset="2"/>
              <a:buChar char="v"/>
            </a:pPr>
            <a:r>
              <a:rPr lang="en-IN" sz="2000" b="1" dirty="0" smtClean="0">
                <a:latin typeface="Arial" panose="020B0604020202020204" pitchFamily="34" charset="0"/>
                <a:cs typeface="Arial" panose="020B0604020202020204" pitchFamily="34" charset="0"/>
                <a:sym typeface="+mn-ea"/>
              </a:rPr>
              <a:t>Vendors/Sellers</a:t>
            </a:r>
            <a:r>
              <a:rPr lang="en-IN" sz="3200" b="1" dirty="0" smtClean="0">
                <a:latin typeface="Arial" panose="020B0604020202020204" pitchFamily="34" charset="0"/>
                <a:cs typeface="Arial" panose="020B0604020202020204" pitchFamily="34" charset="0"/>
                <a:sym typeface="+mn-ea"/>
              </a:rPr>
              <a:t> </a:t>
            </a:r>
            <a:r>
              <a:rPr lang="en-US" altLang="en-IN" sz="2800" b="1" dirty="0" smtClean="0">
                <a:latin typeface="Arial" panose="020B0604020202020204" pitchFamily="34" charset="0"/>
                <a:cs typeface="Arial" panose="020B0604020202020204" pitchFamily="34" charset="0"/>
                <a:sym typeface="+mn-ea"/>
              </a:rPr>
              <a:t>:</a:t>
            </a:r>
            <a:r>
              <a:rPr lang="en-IN" sz="3200" b="1" dirty="0" smtClean="0">
                <a:latin typeface="Arial" panose="020B0604020202020204" pitchFamily="34" charset="0"/>
                <a:cs typeface="Arial" panose="020B0604020202020204" pitchFamily="34" charset="0"/>
                <a:sym typeface="+mn-ea"/>
              </a:rPr>
              <a:t> </a:t>
            </a:r>
            <a:endParaRPr lang="en-IN" sz="2000" dirty="0" smtClean="0">
              <a:latin typeface="Arial" panose="020B0604020202020204" pitchFamily="34" charset="0"/>
              <a:cs typeface="Arial" panose="020B0604020202020204" pitchFamily="34" charset="0"/>
            </a:endParaRPr>
          </a:p>
          <a:p>
            <a:pPr>
              <a:buNone/>
            </a:pPr>
            <a:r>
              <a:rPr lang="en-US" altLang="en-IN" sz="2000" dirty="0" smtClean="0">
                <a:latin typeface="Arial" panose="020B0604020202020204" pitchFamily="34" charset="0"/>
                <a:cs typeface="Arial" panose="020B0604020202020204" pitchFamily="34" charset="0"/>
                <a:sym typeface="+mn-ea"/>
              </a:rPr>
              <a:t>	  </a:t>
            </a:r>
            <a:r>
              <a:rPr lang="en-IN" sz="2000" dirty="0" smtClean="0">
                <a:latin typeface="Book Antiqua" pitchFamily="18" charset="0"/>
                <a:cs typeface="Arial" panose="020B0604020202020204" pitchFamily="34" charset="0"/>
                <a:sym typeface="+mn-ea"/>
              </a:rPr>
              <a:t>Vendors/Sellers will add their products to the database, which will    be seen in the website to the end users or say customers who can buy the products by selecting the one they need. Vendors will have the special privileges than the end users, and have ability to manage the products added by them.</a:t>
            </a:r>
          </a:p>
          <a:p>
            <a:pPr lvl="0" fontAlgn="base">
              <a:buFont typeface="Wingdings" pitchFamily="2" charset="2"/>
              <a:buChar char="v"/>
            </a:pPr>
            <a:r>
              <a:rPr lang="en-IN" sz="2000" b="1" dirty="0" smtClean="0"/>
              <a:t> End Users/Customers: </a:t>
            </a:r>
            <a:endParaRPr lang="en-US" sz="2000" dirty="0" smtClean="0"/>
          </a:p>
          <a:p>
            <a:pPr>
              <a:buNone/>
            </a:pPr>
            <a:r>
              <a:rPr lang="en-IN" sz="2000" dirty="0" smtClean="0"/>
              <a:t>	</a:t>
            </a:r>
            <a:r>
              <a:rPr lang="en-IN" sz="2000" dirty="0" smtClean="0">
                <a:latin typeface="Cambria" pitchFamily="18" charset="0"/>
                <a:ea typeface="Cambria" pitchFamily="18" charset="0"/>
              </a:rPr>
              <a:t>The end user will be the one who visits the website and buys products online from the ones added by the Vendor</a:t>
            </a:r>
            <a:r>
              <a:rPr lang="en-IN" sz="2000" dirty="0" smtClean="0"/>
              <a:t>.</a:t>
            </a:r>
            <a:endParaRPr lang="en-US" sz="2000" dirty="0" smtClean="0"/>
          </a:p>
          <a:p>
            <a:endParaRPr lang="en-IN" sz="2000" dirty="0" smtClean="0">
              <a:latin typeface="Arial" panose="020B0604020202020204" pitchFamily="34" charset="0"/>
              <a:cs typeface="Arial" panose="020B0604020202020204" pitchFamily="34" charset="0"/>
            </a:endParaRPr>
          </a:p>
          <a:p>
            <a:endParaRPr lang="en-US" sz="2000" dirty="0" smtClean="0"/>
          </a:p>
          <a:p>
            <a:pPr>
              <a:buNone/>
            </a:pPr>
            <a:endParaRPr lang="en-US" sz="2000" dirty="0" smtClean="0"/>
          </a:p>
        </p:txBody>
      </p:sp>
    </p:spTree>
    <p:extLst>
      <p:ext uri="{BB962C8B-B14F-4D97-AF65-F5344CB8AC3E}">
        <p14:creationId xmlns:p14="http://schemas.microsoft.com/office/powerpoint/2010/main" val="2194233190"/>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A38A195E-584A-485A-BECD-66468900B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40177A7-740C-43C7-8F2D-BD7067F12C9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xmlns="" id="{FF525AAA-82CE-4027-A26C-B0EFFD856F2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xmlns="" id="{A389EA88-8D83-4F3F-A4C1-4B16E2377F9E}"/>
              </a:ext>
            </a:extLst>
          </p:cNvPr>
          <p:cNvSpPr>
            <a:spLocks noGrp="1"/>
          </p:cNvSpPr>
          <p:nvPr>
            <p:ph type="title"/>
          </p:nvPr>
        </p:nvSpPr>
        <p:spPr>
          <a:xfrm>
            <a:off x="4090507" y="1"/>
            <a:ext cx="7020838" cy="1011381"/>
          </a:xfrm>
        </p:spPr>
        <p:txBody>
          <a:bodyPr>
            <a:normAutofit fontScale="90000"/>
          </a:bodyPr>
          <a:lstStyle/>
          <a:p>
            <a:pPr algn="ctr"/>
            <a:r>
              <a:rPr lang="en-IN" dirty="0" smtClean="0"/>
              <a:t/>
            </a:r>
            <a:br>
              <a:rPr lang="en-IN" dirty="0" smtClean="0"/>
            </a:br>
            <a:r>
              <a:rPr lang="en-IN" b="1" dirty="0" smtClean="0"/>
              <a:t> </a:t>
            </a:r>
            <a:br>
              <a:rPr lang="en-IN" b="1" dirty="0" smtClean="0"/>
            </a:br>
            <a:endParaRPr lang="en-US" b="1" dirty="0">
              <a:latin typeface="Book Antiqua" pitchFamily="18" charset="0"/>
            </a:endParaRPr>
          </a:p>
        </p:txBody>
      </p:sp>
      <p:sp>
        <p:nvSpPr>
          <p:cNvPr id="3" name="Content Placeholder 2">
            <a:extLst>
              <a:ext uri="{FF2B5EF4-FFF2-40B4-BE49-F238E27FC236}">
                <a16:creationId xmlns:a16="http://schemas.microsoft.com/office/drawing/2014/main" xmlns="" id="{9F541FAF-730D-47FE-9638-C05616C31320}"/>
              </a:ext>
            </a:extLst>
          </p:cNvPr>
          <p:cNvSpPr>
            <a:spLocks noGrp="1"/>
          </p:cNvSpPr>
          <p:nvPr>
            <p:ph idx="1"/>
          </p:nvPr>
        </p:nvSpPr>
        <p:spPr>
          <a:xfrm>
            <a:off x="3837709" y="318655"/>
            <a:ext cx="7706875" cy="6539344"/>
          </a:xfrm>
        </p:spPr>
        <p:txBody>
          <a:bodyPr>
            <a:noAutofit/>
          </a:bodyPr>
          <a:lstStyle/>
          <a:p>
            <a:pPr>
              <a:buNone/>
            </a:pPr>
            <a:r>
              <a:rPr lang="en-IN" sz="1600" dirty="0" smtClean="0">
                <a:latin typeface="Arial" panose="020B0604020202020204" pitchFamily="34" charset="0"/>
                <a:cs typeface="Arial" panose="020B0604020202020204" pitchFamily="34" charset="0"/>
                <a:sym typeface="+mn-ea"/>
              </a:rPr>
              <a:t> </a:t>
            </a:r>
            <a:r>
              <a:rPr lang="en-IN" sz="2400" b="1" dirty="0" smtClean="0"/>
              <a:t>General Constraints:</a:t>
            </a:r>
            <a:endParaRPr lang="en-US" sz="2000" dirty="0" smtClean="0"/>
          </a:p>
          <a:p>
            <a:pPr lvl="0" fontAlgn="base">
              <a:buFont typeface="Wingdings" pitchFamily="2" charset="2"/>
              <a:buChar char="§"/>
            </a:pPr>
            <a:r>
              <a:rPr lang="en-IN" sz="2000" dirty="0" smtClean="0"/>
              <a:t>The main constraint here would be checking the genuineness of the buyer, which is not always possible.</a:t>
            </a:r>
            <a:endParaRPr lang="en-US" sz="2000" dirty="0" smtClean="0"/>
          </a:p>
          <a:p>
            <a:pPr lvl="0" fontAlgn="base">
              <a:buFont typeface="Wingdings" pitchFamily="2" charset="2"/>
              <a:buChar char="§"/>
            </a:pPr>
            <a:r>
              <a:rPr lang="en-IN" sz="2000" dirty="0" smtClean="0"/>
              <a:t>There can be security risks involved. </a:t>
            </a:r>
            <a:endParaRPr lang="en-US" sz="2000" dirty="0" smtClean="0"/>
          </a:p>
          <a:p>
            <a:pPr lvl="0" fontAlgn="base">
              <a:buFont typeface="Wingdings" pitchFamily="2" charset="2"/>
              <a:buChar char="§"/>
            </a:pPr>
            <a:r>
              <a:rPr lang="en-IN" sz="2000" dirty="0" smtClean="0"/>
              <a:t>The developed system should run under any platform (Unix, Linux, Mac, Windows etc..) that contains a web browser which supports JavaScript </a:t>
            </a:r>
            <a:endParaRPr lang="en-US" sz="2000" dirty="0" smtClean="0"/>
          </a:p>
          <a:p>
            <a:pPr>
              <a:buNone/>
            </a:pPr>
            <a:r>
              <a:rPr lang="en-IN" sz="2400" b="1" dirty="0" smtClean="0"/>
              <a:t> Assumptions and Dependencies:</a:t>
            </a:r>
            <a:endParaRPr lang="en-US" sz="2400" dirty="0" smtClean="0"/>
          </a:p>
          <a:p>
            <a:pPr lvl="0" fontAlgn="base">
              <a:buFont typeface="Wingdings" pitchFamily="2" charset="2"/>
              <a:buChar char="§"/>
            </a:pPr>
            <a:r>
              <a:rPr lang="en-IN" sz="2000" dirty="0" smtClean="0"/>
              <a:t>The details related to the product, customer, payment and service transaction provided manually.</a:t>
            </a:r>
            <a:endParaRPr lang="en-US" sz="2000" dirty="0" smtClean="0"/>
          </a:p>
          <a:p>
            <a:pPr lvl="0" fontAlgn="base">
              <a:buFont typeface="Wingdings" pitchFamily="2" charset="2"/>
              <a:buChar char="§"/>
            </a:pPr>
            <a:r>
              <a:rPr lang="en-IN" sz="2000" dirty="0" smtClean="0"/>
              <a:t>Administrator is created in the system already.</a:t>
            </a:r>
            <a:endParaRPr lang="en-US" sz="2000" dirty="0" smtClean="0"/>
          </a:p>
          <a:p>
            <a:pPr lvl="0" fontAlgn="base">
              <a:buFont typeface="Wingdings" pitchFamily="2" charset="2"/>
              <a:buChar char="§"/>
            </a:pPr>
            <a:r>
              <a:rPr lang="en-IN" sz="2000" dirty="0" smtClean="0"/>
              <a:t>Roles and tasks are predefined.</a:t>
            </a:r>
            <a:endParaRPr lang="en-US" sz="2000" dirty="0" smtClean="0"/>
          </a:p>
          <a:p>
            <a:endParaRPr lang="en-US" sz="2000" dirty="0" smtClean="0"/>
          </a:p>
          <a:p>
            <a:endParaRPr lang="en-US" sz="2000" dirty="0" smtClean="0"/>
          </a:p>
          <a:p>
            <a:pPr>
              <a:buNone/>
            </a:pPr>
            <a:endParaRPr lang="en-US" sz="2000" dirty="0" smtClean="0"/>
          </a:p>
        </p:txBody>
      </p:sp>
    </p:spTree>
    <p:extLst>
      <p:ext uri="{BB962C8B-B14F-4D97-AF65-F5344CB8AC3E}">
        <p14:creationId xmlns:p14="http://schemas.microsoft.com/office/powerpoint/2010/main" val="2194233190"/>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A38A195E-584A-485A-BECD-66468900B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40177A7-740C-43C7-8F2D-BD7067F12C9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xmlns="" id="{FF525AAA-82CE-4027-A26C-B0EFFD856F2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xmlns="" id="{A389EA88-8D83-4F3F-A4C1-4B16E2377F9E}"/>
              </a:ext>
            </a:extLst>
          </p:cNvPr>
          <p:cNvSpPr>
            <a:spLocks noGrp="1"/>
          </p:cNvSpPr>
          <p:nvPr>
            <p:ph type="title"/>
          </p:nvPr>
        </p:nvSpPr>
        <p:spPr>
          <a:xfrm>
            <a:off x="4090507" y="1"/>
            <a:ext cx="7020838" cy="1011381"/>
          </a:xfrm>
        </p:spPr>
        <p:txBody>
          <a:bodyPr>
            <a:normAutofit fontScale="90000"/>
          </a:bodyPr>
          <a:lstStyle/>
          <a:p>
            <a:pPr algn="ctr"/>
            <a:r>
              <a:rPr lang="en-IN" dirty="0" smtClean="0"/>
              <a:t/>
            </a:r>
            <a:br>
              <a:rPr lang="en-IN" dirty="0" smtClean="0"/>
            </a:br>
            <a:r>
              <a:rPr lang="en-IN" b="1" dirty="0" smtClean="0"/>
              <a:t> </a:t>
            </a:r>
            <a:br>
              <a:rPr lang="en-IN" b="1" dirty="0" smtClean="0"/>
            </a:br>
            <a:endParaRPr lang="en-US" b="1" dirty="0">
              <a:latin typeface="Book Antiqua" pitchFamily="18" charset="0"/>
            </a:endParaRPr>
          </a:p>
        </p:txBody>
      </p:sp>
      <p:sp>
        <p:nvSpPr>
          <p:cNvPr id="3" name="Content Placeholder 2">
            <a:extLst>
              <a:ext uri="{FF2B5EF4-FFF2-40B4-BE49-F238E27FC236}">
                <a16:creationId xmlns:a16="http://schemas.microsoft.com/office/drawing/2014/main" xmlns="" id="{9F541FAF-730D-47FE-9638-C05616C31320}"/>
              </a:ext>
            </a:extLst>
          </p:cNvPr>
          <p:cNvSpPr>
            <a:spLocks noGrp="1"/>
          </p:cNvSpPr>
          <p:nvPr>
            <p:ph idx="1"/>
          </p:nvPr>
        </p:nvSpPr>
        <p:spPr>
          <a:xfrm>
            <a:off x="3837709" y="318655"/>
            <a:ext cx="7706875" cy="6539344"/>
          </a:xfrm>
        </p:spPr>
        <p:txBody>
          <a:bodyPr>
            <a:noAutofit/>
          </a:bodyPr>
          <a:lstStyle/>
          <a:p>
            <a:pPr lvl="0" fontAlgn="base">
              <a:buFont typeface="Wingdings" pitchFamily="2" charset="2"/>
              <a:buChar char="Ø"/>
            </a:pPr>
            <a:r>
              <a:rPr lang="en-IN" sz="2400" b="1" dirty="0" smtClean="0">
                <a:latin typeface="Arial" panose="020B0604020202020204" pitchFamily="34" charset="0"/>
                <a:cs typeface="Arial" panose="020B0604020202020204" pitchFamily="34" charset="0"/>
                <a:sym typeface="+mn-ea"/>
              </a:rPr>
              <a:t> </a:t>
            </a:r>
            <a:r>
              <a:rPr lang="en-IN" sz="2800" b="1" dirty="0" smtClean="0"/>
              <a:t>Software Interfaces:</a:t>
            </a:r>
          </a:p>
          <a:p>
            <a:pPr marL="0" lvl="0" indent="0" fontAlgn="base">
              <a:buNone/>
            </a:pPr>
            <a:endParaRPr lang="en-US" sz="2800" dirty="0" smtClean="0"/>
          </a:p>
          <a:p>
            <a:pPr lvl="0" fontAlgn="base"/>
            <a:r>
              <a:rPr lang="en-IN" sz="2000" b="1" dirty="0" smtClean="0"/>
              <a:t>Operating System: </a:t>
            </a:r>
            <a:r>
              <a:rPr lang="en-IN" sz="2000" dirty="0" smtClean="0"/>
              <a:t> Unix, Linux, Mac, Windows etc...</a:t>
            </a:r>
            <a:endParaRPr lang="en-US" sz="2000" dirty="0" smtClean="0"/>
          </a:p>
          <a:p>
            <a:pPr lvl="0" fontAlgn="base"/>
            <a:r>
              <a:rPr lang="en-IN" sz="2000" b="1" dirty="0" smtClean="0"/>
              <a:t>Development tool: </a:t>
            </a:r>
            <a:r>
              <a:rPr lang="en-IN" sz="2000" dirty="0"/>
              <a:t>P</a:t>
            </a:r>
            <a:r>
              <a:rPr lang="en-IN" sz="2000" dirty="0" smtClean="0"/>
              <a:t>ython, JavaScript.</a:t>
            </a:r>
            <a:endParaRPr lang="en-US" sz="2000" dirty="0" smtClean="0"/>
          </a:p>
          <a:p>
            <a:pPr lvl="0" fontAlgn="base"/>
            <a:r>
              <a:rPr lang="en-IN" sz="2000" b="1" dirty="0" smtClean="0"/>
              <a:t>Data Base</a:t>
            </a:r>
            <a:r>
              <a:rPr lang="en-IN" sz="2000" dirty="0" smtClean="0"/>
              <a:t>: SQLITE.</a:t>
            </a:r>
          </a:p>
          <a:p>
            <a:pPr marL="0" lvl="0" indent="0" fontAlgn="base">
              <a:buNone/>
            </a:pPr>
            <a:endParaRPr lang="en-IN" sz="2000" dirty="0" smtClean="0"/>
          </a:p>
          <a:p>
            <a:pPr marL="0" indent="0" fontAlgn="base">
              <a:buNone/>
            </a:pPr>
            <a:r>
              <a:rPr lang="en-IN" sz="2800" b="1" dirty="0">
                <a:latin typeface="Arial" panose="020B0604020202020204" pitchFamily="34" charset="0"/>
                <a:cs typeface="Arial" panose="020B0604020202020204" pitchFamily="34" charset="0"/>
                <a:sym typeface="+mn-ea"/>
              </a:rPr>
              <a:t>Hardware Requirements Specification:</a:t>
            </a:r>
            <a:r>
              <a:rPr lang="en-IN" sz="2800" dirty="0">
                <a:latin typeface="Arial" panose="020B0604020202020204" pitchFamily="34" charset="0"/>
                <a:cs typeface="Arial" panose="020B0604020202020204" pitchFamily="34" charset="0"/>
              </a:rPr>
              <a:t/>
            </a:r>
            <a:br>
              <a:rPr lang="en-IN" sz="2800" dirty="0">
                <a:latin typeface="Arial" panose="020B0604020202020204" pitchFamily="34" charset="0"/>
                <a:cs typeface="Arial" panose="020B0604020202020204" pitchFamily="34" charset="0"/>
              </a:rPr>
            </a:br>
            <a:r>
              <a:rPr lang="en-IN" sz="2000" dirty="0">
                <a:latin typeface="Arial" panose="020B0604020202020204" pitchFamily="34" charset="0"/>
                <a:cs typeface="Arial" panose="020B0604020202020204" pitchFamily="34" charset="0"/>
                <a:sym typeface="+mn-ea"/>
              </a:rPr>
              <a:t>	</a:t>
            </a:r>
            <a:r>
              <a:rPr lang="en-IN" sz="2000" b="1" dirty="0">
                <a:latin typeface="Arial" panose="020B0604020202020204" pitchFamily="34" charset="0"/>
                <a:cs typeface="Arial" panose="020B0604020202020204" pitchFamily="34" charset="0"/>
                <a:sym typeface="+mn-ea"/>
              </a:rPr>
              <a:t>Processor:</a:t>
            </a:r>
            <a:r>
              <a:rPr lang="en-IN" sz="2000" dirty="0">
                <a:latin typeface="Arial" panose="020B0604020202020204" pitchFamily="34" charset="0"/>
                <a:cs typeface="Arial" panose="020B0604020202020204" pitchFamily="34" charset="0"/>
                <a:sym typeface="+mn-ea"/>
              </a:rPr>
              <a:t>  Pentium- II Or Higher </a:t>
            </a:r>
            <a:r>
              <a:rPr lang="en-IN" sz="2000" dirty="0">
                <a:latin typeface="Arial" panose="020B0604020202020204" pitchFamily="34" charset="0"/>
                <a:cs typeface="Arial" panose="020B0604020202020204" pitchFamily="34" charset="0"/>
              </a:rPr>
              <a:t/>
            </a:r>
            <a:br>
              <a:rPr lang="en-IN" sz="2000" dirty="0">
                <a:latin typeface="Arial" panose="020B0604020202020204" pitchFamily="34" charset="0"/>
                <a:cs typeface="Arial" panose="020B0604020202020204" pitchFamily="34" charset="0"/>
              </a:rPr>
            </a:br>
            <a:r>
              <a:rPr lang="en-IN" sz="2000" dirty="0">
                <a:latin typeface="Arial" panose="020B0604020202020204" pitchFamily="34" charset="0"/>
                <a:cs typeface="Arial" panose="020B0604020202020204" pitchFamily="34" charset="0"/>
                <a:sym typeface="+mn-ea"/>
              </a:rPr>
              <a:t>	</a:t>
            </a:r>
            <a:r>
              <a:rPr lang="en-IN" sz="2000" b="1" dirty="0">
                <a:latin typeface="Arial" panose="020B0604020202020204" pitchFamily="34" charset="0"/>
                <a:cs typeface="Arial" panose="020B0604020202020204" pitchFamily="34" charset="0"/>
                <a:sym typeface="+mn-ea"/>
              </a:rPr>
              <a:t>Hard Disk Space:</a:t>
            </a:r>
            <a:r>
              <a:rPr lang="en-IN" sz="2000" dirty="0">
                <a:latin typeface="Arial" panose="020B0604020202020204" pitchFamily="34" charset="0"/>
                <a:cs typeface="Arial" panose="020B0604020202020204" pitchFamily="34" charset="0"/>
                <a:sym typeface="+mn-ea"/>
              </a:rPr>
              <a:t>  40 GB (Min) </a:t>
            </a:r>
            <a:r>
              <a:rPr lang="en-IN" sz="2000" dirty="0">
                <a:latin typeface="Arial" panose="020B0604020202020204" pitchFamily="34" charset="0"/>
                <a:cs typeface="Arial" panose="020B0604020202020204" pitchFamily="34" charset="0"/>
              </a:rPr>
              <a:t/>
            </a:r>
            <a:br>
              <a:rPr lang="en-IN" sz="2000" dirty="0">
                <a:latin typeface="Arial" panose="020B0604020202020204" pitchFamily="34" charset="0"/>
                <a:cs typeface="Arial" panose="020B0604020202020204" pitchFamily="34" charset="0"/>
              </a:rPr>
            </a:br>
            <a:r>
              <a:rPr lang="en-IN" sz="2000" dirty="0">
                <a:latin typeface="Arial" panose="020B0604020202020204" pitchFamily="34" charset="0"/>
                <a:cs typeface="Arial" panose="020B0604020202020204" pitchFamily="34" charset="0"/>
                <a:sym typeface="+mn-ea"/>
              </a:rPr>
              <a:t>	</a:t>
            </a:r>
            <a:r>
              <a:rPr lang="en-IN" sz="2000" b="1" dirty="0">
                <a:latin typeface="Arial" panose="020B0604020202020204" pitchFamily="34" charset="0"/>
                <a:cs typeface="Arial" panose="020B0604020202020204" pitchFamily="34" charset="0"/>
                <a:sym typeface="+mn-ea"/>
              </a:rPr>
              <a:t>RAM Memory:</a:t>
            </a:r>
            <a:r>
              <a:rPr lang="en-IN" sz="2000" dirty="0">
                <a:latin typeface="Arial" panose="020B0604020202020204" pitchFamily="34" charset="0"/>
                <a:cs typeface="Arial" panose="020B0604020202020204" pitchFamily="34" charset="0"/>
                <a:sym typeface="+mn-ea"/>
              </a:rPr>
              <a:t> </a:t>
            </a:r>
            <a:r>
              <a:rPr lang="en-US" altLang="en-IN" sz="2000" dirty="0">
                <a:latin typeface="Arial" panose="020B0604020202020204" pitchFamily="34" charset="0"/>
                <a:cs typeface="Arial" panose="020B0604020202020204" pitchFamily="34" charset="0"/>
                <a:sym typeface="+mn-ea"/>
              </a:rPr>
              <a:t>4GB(Min)</a:t>
            </a:r>
            <a:r>
              <a:rPr lang="en-IN" sz="2000" dirty="0">
                <a:latin typeface="Arial" panose="020B0604020202020204" pitchFamily="34" charset="0"/>
                <a:cs typeface="Arial" panose="020B0604020202020204" pitchFamily="34" charset="0"/>
              </a:rPr>
              <a:t/>
            </a:r>
            <a:br>
              <a:rPr lang="en-IN" sz="2000" dirty="0">
                <a:latin typeface="Arial" panose="020B0604020202020204" pitchFamily="34" charset="0"/>
                <a:cs typeface="Arial" panose="020B0604020202020204" pitchFamily="34" charset="0"/>
              </a:rPr>
            </a:br>
            <a:endParaRPr lang="en-US" sz="2000" dirty="0" smtClean="0"/>
          </a:p>
          <a:p>
            <a:pPr lvl="0" fontAlgn="base">
              <a:buFont typeface="Wingdings" pitchFamily="2" charset="2"/>
              <a:buChar char="Ø"/>
            </a:pPr>
            <a:r>
              <a:rPr lang="en-IN" sz="2400" b="1" dirty="0" smtClean="0"/>
              <a:t>  </a:t>
            </a:r>
            <a:r>
              <a:rPr lang="en-IN" sz="2800" b="1" dirty="0"/>
              <a:t>Communication Interface:</a:t>
            </a:r>
            <a:endParaRPr lang="en-US" sz="2800" dirty="0"/>
          </a:p>
          <a:p>
            <a:r>
              <a:rPr lang="en-IN" sz="2400" dirty="0"/>
              <a:t>The Website Order system shall send an email confirmation to the customer that the items they ordered will be delivered to the shipping address along with user identification.</a:t>
            </a:r>
            <a:endParaRPr lang="en-US" sz="2400" dirty="0"/>
          </a:p>
          <a:p>
            <a:endParaRPr lang="en-US" sz="2400" dirty="0"/>
          </a:p>
          <a:p>
            <a:pPr lvl="0" fontAlgn="base">
              <a:buFont typeface="Wingdings" pitchFamily="2" charset="2"/>
              <a:buChar char="Ø"/>
            </a:pPr>
            <a:endParaRPr lang="en-IN" sz="2400" b="1" u="sng" dirty="0" smtClean="0">
              <a:latin typeface="Arial" panose="020B0604020202020204" pitchFamily="34" charset="0"/>
              <a:cs typeface="Arial" panose="020B0604020202020204" pitchFamily="34" charset="0"/>
            </a:endParaRPr>
          </a:p>
          <a:p>
            <a:pPr marL="0" lvl="0" indent="0">
              <a:buNone/>
            </a:pPr>
            <a:endParaRPr lang="en-IN" sz="2400" b="1" u="sng" dirty="0" smtClean="0">
              <a:latin typeface="Arial" panose="020B0604020202020204" pitchFamily="34" charset="0"/>
              <a:cs typeface="Arial" panose="020B0604020202020204" pitchFamily="34" charset="0"/>
            </a:endParaRPr>
          </a:p>
          <a:p>
            <a:pPr marL="0" lvl="0" indent="0">
              <a:buFont typeface="Wingdings" panose="05000000000000000000" pitchFamily="2" charset="2"/>
              <a:buNone/>
            </a:pPr>
            <a:endParaRPr lang="en-US" sz="2400" dirty="0" smtClean="0"/>
          </a:p>
          <a:p>
            <a:pPr>
              <a:buNone/>
            </a:pPr>
            <a:endParaRPr lang="en-US" sz="2000" dirty="0" smtClean="0"/>
          </a:p>
          <a:p>
            <a:pPr>
              <a:buNone/>
            </a:pPr>
            <a:endParaRPr lang="en-US" sz="2000" dirty="0" smtClean="0"/>
          </a:p>
        </p:txBody>
      </p:sp>
    </p:spTree>
    <p:extLst>
      <p:ext uri="{BB962C8B-B14F-4D97-AF65-F5344CB8AC3E}">
        <p14:creationId xmlns:p14="http://schemas.microsoft.com/office/powerpoint/2010/main" val="2194233190"/>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A38A195E-584A-485A-BECD-66468900B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40177A7-740C-43C7-8F2D-BD7067F12C9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xmlns="" id="{FF525AAA-82CE-4027-A26C-B0EFFD856F2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xmlns="" id="{A389EA88-8D83-4F3F-A4C1-4B16E2377F9E}"/>
              </a:ext>
            </a:extLst>
          </p:cNvPr>
          <p:cNvSpPr>
            <a:spLocks noGrp="1"/>
          </p:cNvSpPr>
          <p:nvPr>
            <p:ph type="title"/>
          </p:nvPr>
        </p:nvSpPr>
        <p:spPr>
          <a:xfrm>
            <a:off x="4090507" y="1"/>
            <a:ext cx="7020838" cy="1011381"/>
          </a:xfrm>
        </p:spPr>
        <p:txBody>
          <a:bodyPr>
            <a:normAutofit fontScale="90000"/>
          </a:bodyPr>
          <a:lstStyle/>
          <a:p>
            <a:pPr algn="ctr"/>
            <a:r>
              <a:rPr lang="en-IN" dirty="0" smtClean="0"/>
              <a:t/>
            </a:r>
            <a:br>
              <a:rPr lang="en-IN" dirty="0" smtClean="0"/>
            </a:br>
            <a:r>
              <a:rPr lang="en-IN" b="1" dirty="0" smtClean="0"/>
              <a:t> </a:t>
            </a:r>
            <a:br>
              <a:rPr lang="en-IN" b="1" dirty="0" smtClean="0"/>
            </a:br>
            <a:endParaRPr lang="en-US" b="1" dirty="0">
              <a:latin typeface="Book Antiqua" pitchFamily="18" charset="0"/>
            </a:endParaRPr>
          </a:p>
        </p:txBody>
      </p:sp>
      <p:sp>
        <p:nvSpPr>
          <p:cNvPr id="3" name="Content Placeholder 2">
            <a:extLst>
              <a:ext uri="{FF2B5EF4-FFF2-40B4-BE49-F238E27FC236}">
                <a16:creationId xmlns:a16="http://schemas.microsoft.com/office/drawing/2014/main" xmlns="" id="{9F541FAF-730D-47FE-9638-C05616C31320}"/>
              </a:ext>
            </a:extLst>
          </p:cNvPr>
          <p:cNvSpPr>
            <a:spLocks noGrp="1"/>
          </p:cNvSpPr>
          <p:nvPr>
            <p:ph idx="1"/>
          </p:nvPr>
        </p:nvSpPr>
        <p:spPr>
          <a:xfrm>
            <a:off x="3837709" y="318655"/>
            <a:ext cx="7706875" cy="6539344"/>
          </a:xfrm>
        </p:spPr>
        <p:txBody>
          <a:bodyPr>
            <a:noAutofit/>
          </a:bodyPr>
          <a:lstStyle/>
          <a:p>
            <a:pPr>
              <a:buNone/>
            </a:pPr>
            <a:r>
              <a:rPr lang="en-IN" sz="2800" b="1" dirty="0" smtClean="0"/>
              <a:t> Functional Requirements:</a:t>
            </a:r>
            <a:endParaRPr lang="en-US" sz="2800" b="1" dirty="0" smtClean="0"/>
          </a:p>
          <a:p>
            <a:pPr lvl="0" fontAlgn="base"/>
            <a:r>
              <a:rPr lang="en-IN" sz="2800" b="1" dirty="0" smtClean="0">
                <a:latin typeface="Cambria" pitchFamily="18" charset="0"/>
                <a:ea typeface="Cambria" pitchFamily="18" charset="0"/>
              </a:rPr>
              <a:t>Customer profile module:</a:t>
            </a:r>
            <a:endParaRPr lang="en-US" sz="2800" dirty="0" smtClean="0">
              <a:latin typeface="Cambria" pitchFamily="18" charset="0"/>
              <a:ea typeface="Cambria" pitchFamily="18" charset="0"/>
            </a:endParaRPr>
          </a:p>
          <a:p>
            <a:pPr>
              <a:buNone/>
            </a:pPr>
            <a:r>
              <a:rPr lang="en-IN" sz="2800" b="1" dirty="0" smtClean="0"/>
              <a:t>	</a:t>
            </a:r>
            <a:r>
              <a:rPr lang="en-IN" sz="2800" dirty="0" smtClean="0">
                <a:latin typeface="Book Antiqua" pitchFamily="18" charset="0"/>
              </a:rPr>
              <a:t>Here once the customer is logged in his details will be stored and his details will be displayed in his profile.</a:t>
            </a:r>
            <a:endParaRPr lang="en-US" sz="2800" dirty="0" smtClean="0">
              <a:latin typeface="Book Antiqua" pitchFamily="18" charset="0"/>
            </a:endParaRPr>
          </a:p>
          <a:p>
            <a:pPr lvl="0" fontAlgn="base"/>
            <a:r>
              <a:rPr lang="en-IN" sz="2800" b="1" dirty="0" smtClean="0">
                <a:latin typeface="Cambria" pitchFamily="18" charset="0"/>
                <a:ea typeface="Cambria" pitchFamily="18" charset="0"/>
              </a:rPr>
              <a:t>Product module:</a:t>
            </a:r>
            <a:endParaRPr lang="en-US" sz="2800" dirty="0" smtClean="0">
              <a:latin typeface="Cambria" pitchFamily="18" charset="0"/>
              <a:ea typeface="Cambria" pitchFamily="18" charset="0"/>
            </a:endParaRPr>
          </a:p>
          <a:p>
            <a:pPr>
              <a:buNone/>
            </a:pPr>
            <a:r>
              <a:rPr lang="en-IN" sz="2800" b="1" dirty="0" smtClean="0"/>
              <a:t>	</a:t>
            </a:r>
            <a:r>
              <a:rPr lang="en-IN" sz="2800" dirty="0" smtClean="0">
                <a:latin typeface="Book Antiqua" pitchFamily="18" charset="0"/>
              </a:rPr>
              <a:t>In this product module customers can view all the Eyewear item list with name, image, description etc</a:t>
            </a:r>
            <a:r>
              <a:rPr lang="en-IN" sz="2800" b="1" dirty="0" smtClean="0">
                <a:latin typeface="Book Antiqua" pitchFamily="18" charset="0"/>
              </a:rPr>
              <a:t>.</a:t>
            </a:r>
            <a:endParaRPr lang="en-US" sz="2800" dirty="0" smtClean="0">
              <a:latin typeface="Book Antiqua" pitchFamily="18" charset="0"/>
            </a:endParaRPr>
          </a:p>
          <a:p>
            <a:pPr lvl="0" fontAlgn="base"/>
            <a:r>
              <a:rPr lang="en-IN" sz="2800" b="1" dirty="0" smtClean="0">
                <a:latin typeface="Cambria" pitchFamily="18" charset="0"/>
                <a:ea typeface="Cambria" pitchFamily="18" charset="0"/>
              </a:rPr>
              <a:t>Product category module:</a:t>
            </a:r>
            <a:endParaRPr lang="en-US" sz="2800" dirty="0" smtClean="0">
              <a:latin typeface="Cambria" pitchFamily="18" charset="0"/>
              <a:ea typeface="Cambria" pitchFamily="18" charset="0"/>
            </a:endParaRPr>
          </a:p>
          <a:p>
            <a:pPr>
              <a:buNone/>
            </a:pPr>
            <a:r>
              <a:rPr lang="en-IN" sz="2800" b="1" dirty="0" smtClean="0"/>
              <a:t>	</a:t>
            </a:r>
            <a:r>
              <a:rPr lang="en-IN" sz="2800" dirty="0" smtClean="0">
                <a:latin typeface="Book Antiqua" pitchFamily="18" charset="0"/>
              </a:rPr>
              <a:t>The Eyewear items records are divided in categories. The customer can filter category wise</a:t>
            </a:r>
            <a:r>
              <a:rPr lang="en-IN" sz="2800" b="1" dirty="0" smtClean="0">
                <a:latin typeface="Book Antiqua" pitchFamily="18" charset="0"/>
              </a:rPr>
              <a:t>.</a:t>
            </a:r>
          </a:p>
          <a:p>
            <a:pPr>
              <a:buNone/>
            </a:pPr>
            <a:endParaRPr lang="en-US" sz="2800" dirty="0" smtClean="0">
              <a:latin typeface="Book Antiqua" pitchFamily="18" charset="0"/>
            </a:endParaRPr>
          </a:p>
          <a:p>
            <a:endParaRPr lang="en-US" sz="2800" dirty="0" smtClean="0"/>
          </a:p>
          <a:p>
            <a:pPr>
              <a:buNone/>
            </a:pPr>
            <a:endParaRPr lang="en-US" sz="2800" b="1" dirty="0" smtClean="0"/>
          </a:p>
        </p:txBody>
      </p:sp>
    </p:spTree>
    <p:extLst>
      <p:ext uri="{BB962C8B-B14F-4D97-AF65-F5344CB8AC3E}">
        <p14:creationId xmlns:p14="http://schemas.microsoft.com/office/powerpoint/2010/main" val="2194233190"/>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A38A195E-584A-485A-BECD-66468900B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40177A7-740C-43C7-8F2D-BD7067F12C9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xmlns="" id="{FF525AAA-82CE-4027-A26C-B0EFFD856F2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xmlns="" id="{A389EA88-8D83-4F3F-A4C1-4B16E2377F9E}"/>
              </a:ext>
            </a:extLst>
          </p:cNvPr>
          <p:cNvSpPr>
            <a:spLocks noGrp="1"/>
          </p:cNvSpPr>
          <p:nvPr>
            <p:ph type="title"/>
          </p:nvPr>
        </p:nvSpPr>
        <p:spPr>
          <a:xfrm>
            <a:off x="4090507" y="1"/>
            <a:ext cx="7020838" cy="1011381"/>
          </a:xfrm>
        </p:spPr>
        <p:txBody>
          <a:bodyPr>
            <a:normAutofit fontScale="90000"/>
          </a:bodyPr>
          <a:lstStyle/>
          <a:p>
            <a:pPr algn="ctr"/>
            <a:r>
              <a:rPr lang="en-IN" dirty="0" smtClean="0"/>
              <a:t/>
            </a:r>
            <a:br>
              <a:rPr lang="en-IN" dirty="0" smtClean="0"/>
            </a:br>
            <a:r>
              <a:rPr lang="en-IN" b="1" dirty="0" smtClean="0"/>
              <a:t> </a:t>
            </a:r>
            <a:br>
              <a:rPr lang="en-IN" b="1" dirty="0" smtClean="0"/>
            </a:br>
            <a:endParaRPr lang="en-US" b="1" dirty="0">
              <a:latin typeface="Book Antiqua" pitchFamily="18" charset="0"/>
            </a:endParaRPr>
          </a:p>
        </p:txBody>
      </p:sp>
      <p:sp>
        <p:nvSpPr>
          <p:cNvPr id="3" name="Content Placeholder 2">
            <a:extLst>
              <a:ext uri="{FF2B5EF4-FFF2-40B4-BE49-F238E27FC236}">
                <a16:creationId xmlns:a16="http://schemas.microsoft.com/office/drawing/2014/main" xmlns="" id="{9F541FAF-730D-47FE-9638-C05616C31320}"/>
              </a:ext>
            </a:extLst>
          </p:cNvPr>
          <p:cNvSpPr>
            <a:spLocks noGrp="1"/>
          </p:cNvSpPr>
          <p:nvPr>
            <p:ph idx="1"/>
          </p:nvPr>
        </p:nvSpPr>
        <p:spPr>
          <a:xfrm>
            <a:off x="3893127" y="318656"/>
            <a:ext cx="7706875" cy="6539344"/>
          </a:xfrm>
        </p:spPr>
        <p:txBody>
          <a:bodyPr>
            <a:noAutofit/>
          </a:bodyPr>
          <a:lstStyle/>
          <a:p>
            <a:pPr>
              <a:buNone/>
            </a:pPr>
            <a:endParaRPr lang="en-US" sz="2800" dirty="0" smtClean="0">
              <a:latin typeface="Book Antiqua" pitchFamily="18" charset="0"/>
            </a:endParaRPr>
          </a:p>
          <a:p>
            <a:pPr fontAlgn="base"/>
            <a:r>
              <a:rPr lang="en-IN" sz="2800" b="1" dirty="0" smtClean="0">
                <a:latin typeface="Cambria" pitchFamily="18" charset="0"/>
                <a:ea typeface="Cambria" pitchFamily="18" charset="0"/>
              </a:rPr>
              <a:t>Contact module:</a:t>
            </a:r>
            <a:endParaRPr lang="en-US" sz="2800" dirty="0" smtClean="0">
              <a:latin typeface="Cambria" pitchFamily="18" charset="0"/>
              <a:ea typeface="Cambria" pitchFamily="18" charset="0"/>
            </a:endParaRPr>
          </a:p>
          <a:p>
            <a:pPr>
              <a:buNone/>
            </a:pPr>
            <a:r>
              <a:rPr lang="en-IN" sz="2400" dirty="0" smtClean="0"/>
              <a:t>    </a:t>
            </a:r>
            <a:r>
              <a:rPr lang="en-IN" sz="2400" dirty="0" smtClean="0">
                <a:latin typeface="Book Antiqua" pitchFamily="18" charset="0"/>
              </a:rPr>
              <a:t>In the contact module the customer can   directly contact the website Admin customer and can view replies in the mail</a:t>
            </a:r>
            <a:r>
              <a:rPr lang="en-IN" sz="2400" dirty="0" smtClean="0"/>
              <a:t>.</a:t>
            </a:r>
          </a:p>
          <a:p>
            <a:pPr>
              <a:buNone/>
            </a:pPr>
            <a:endParaRPr lang="en-US" sz="2400" dirty="0" smtClean="0"/>
          </a:p>
          <a:p>
            <a:pPr lvl="0"/>
            <a:r>
              <a:rPr lang="en-US" sz="2800" b="1" dirty="0" smtClean="0">
                <a:latin typeface="Cambria" pitchFamily="18" charset="0"/>
                <a:ea typeface="Cambria" pitchFamily="18" charset="0"/>
              </a:rPr>
              <a:t>Tax module:</a:t>
            </a:r>
            <a:endParaRPr lang="en-US" sz="2800" dirty="0" smtClean="0">
              <a:latin typeface="Cambria" pitchFamily="18" charset="0"/>
              <a:ea typeface="Cambria" pitchFamily="18" charset="0"/>
            </a:endParaRPr>
          </a:p>
          <a:p>
            <a:pPr>
              <a:buNone/>
            </a:pPr>
            <a:r>
              <a:rPr lang="en-US" sz="2400" dirty="0" smtClean="0">
                <a:latin typeface="Cambria" pitchFamily="18" charset="0"/>
                <a:ea typeface="Cambria" pitchFamily="18" charset="0"/>
              </a:rPr>
              <a:t>   The GST tax varies for the products, here the admin can set tax for each product.</a:t>
            </a:r>
          </a:p>
          <a:p>
            <a:pPr>
              <a:buNone/>
            </a:pPr>
            <a:endParaRPr lang="en-US" sz="2800" dirty="0" smtClean="0"/>
          </a:p>
          <a:p>
            <a:pPr>
              <a:buNone/>
            </a:pPr>
            <a:endParaRPr lang="en-US" sz="2800" b="1" dirty="0" smtClean="0"/>
          </a:p>
        </p:txBody>
      </p:sp>
    </p:spTree>
    <p:extLst>
      <p:ext uri="{BB962C8B-B14F-4D97-AF65-F5344CB8AC3E}">
        <p14:creationId xmlns:p14="http://schemas.microsoft.com/office/powerpoint/2010/main" val="2194233190"/>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A38A195E-584A-485A-BECD-66468900B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40177A7-740C-43C7-8F2D-BD7067F12C9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xmlns="" id="{FF525AAA-82CE-4027-A26C-B0EFFD856F2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xmlns="" id="{A389EA88-8D83-4F3F-A4C1-4B16E2377F9E}"/>
              </a:ext>
            </a:extLst>
          </p:cNvPr>
          <p:cNvSpPr>
            <a:spLocks noGrp="1"/>
          </p:cNvSpPr>
          <p:nvPr>
            <p:ph type="title"/>
          </p:nvPr>
        </p:nvSpPr>
        <p:spPr>
          <a:xfrm>
            <a:off x="4090507" y="1"/>
            <a:ext cx="7020838" cy="1011381"/>
          </a:xfrm>
        </p:spPr>
        <p:txBody>
          <a:bodyPr>
            <a:normAutofit fontScale="90000"/>
          </a:bodyPr>
          <a:lstStyle/>
          <a:p>
            <a:pPr algn="ctr"/>
            <a:r>
              <a:rPr lang="en-IN" dirty="0" smtClean="0"/>
              <a:t/>
            </a:r>
            <a:br>
              <a:rPr lang="en-IN" dirty="0" smtClean="0"/>
            </a:br>
            <a:r>
              <a:rPr lang="en-IN" b="1" dirty="0" smtClean="0"/>
              <a:t> </a:t>
            </a:r>
            <a:br>
              <a:rPr lang="en-IN" b="1" dirty="0" smtClean="0"/>
            </a:br>
            <a:endParaRPr lang="en-US" b="1" dirty="0">
              <a:latin typeface="Book Antiqua" pitchFamily="18" charset="0"/>
            </a:endParaRPr>
          </a:p>
        </p:txBody>
      </p:sp>
      <p:sp>
        <p:nvSpPr>
          <p:cNvPr id="3" name="Content Placeholder 2">
            <a:extLst>
              <a:ext uri="{FF2B5EF4-FFF2-40B4-BE49-F238E27FC236}">
                <a16:creationId xmlns:a16="http://schemas.microsoft.com/office/drawing/2014/main" xmlns="" id="{9F541FAF-730D-47FE-9638-C05616C31320}"/>
              </a:ext>
            </a:extLst>
          </p:cNvPr>
          <p:cNvSpPr>
            <a:spLocks noGrp="1"/>
          </p:cNvSpPr>
          <p:nvPr>
            <p:ph idx="1"/>
          </p:nvPr>
        </p:nvSpPr>
        <p:spPr>
          <a:xfrm>
            <a:off x="3893127" y="318656"/>
            <a:ext cx="7706875" cy="6539344"/>
          </a:xfrm>
        </p:spPr>
        <p:txBody>
          <a:bodyPr>
            <a:noAutofit/>
          </a:bodyPr>
          <a:lstStyle/>
          <a:p>
            <a:pPr marL="285750" indent="-285750">
              <a:buNone/>
            </a:pPr>
            <a:r>
              <a:rPr lang="en-IN" sz="2400" b="1" dirty="0">
                <a:latin typeface="Cambria" pitchFamily="18" charset="0"/>
                <a:ea typeface="Cambria" pitchFamily="18" charset="0"/>
                <a:cs typeface="Arial" panose="020B0604020202020204" pitchFamily="34" charset="0"/>
                <a:sym typeface="+mn-ea"/>
              </a:rPr>
              <a:t>	</a:t>
            </a:r>
            <a:r>
              <a:rPr lang="en-IN" sz="2800" b="1" dirty="0" smtClean="0">
                <a:latin typeface="Cambria" pitchFamily="18" charset="0"/>
                <a:ea typeface="Cambria" pitchFamily="18" charset="0"/>
                <a:cs typeface="Arial" panose="020B0604020202020204" pitchFamily="34" charset="0"/>
                <a:sym typeface="+mn-ea"/>
              </a:rPr>
              <a:t>Design Constraints:</a:t>
            </a:r>
            <a:r>
              <a:rPr lang="en-IN" sz="2400" dirty="0" smtClean="0">
                <a:latin typeface="Arial" panose="020B0604020202020204" pitchFamily="34" charset="0"/>
                <a:cs typeface="Arial" panose="020B0604020202020204" pitchFamily="34" charset="0"/>
              </a:rPr>
              <a:t/>
            </a:r>
            <a:br>
              <a:rPr lang="en-IN" sz="2400" dirty="0" smtClean="0">
                <a:latin typeface="Arial" panose="020B0604020202020204" pitchFamily="34" charset="0"/>
                <a:cs typeface="Arial" panose="020B0604020202020204" pitchFamily="34" charset="0"/>
              </a:rPr>
            </a:br>
            <a:r>
              <a:rPr lang="en-IN" sz="2000" dirty="0" smtClean="0">
                <a:latin typeface="Book Antiqua" pitchFamily="18" charset="0"/>
                <a:cs typeface="Arial" panose="020B0604020202020204" pitchFamily="34" charset="0"/>
                <a:sym typeface="+mn-ea"/>
              </a:rPr>
              <a:t>There are few constraints that the system should </a:t>
            </a:r>
            <a:r>
              <a:rPr lang="en-IN" sz="2000" dirty="0" err="1" smtClean="0">
                <a:latin typeface="Book Antiqua" pitchFamily="18" charset="0"/>
                <a:cs typeface="Arial" panose="020B0604020202020204" pitchFamily="34" charset="0"/>
                <a:sym typeface="+mn-ea"/>
              </a:rPr>
              <a:t>follow,they</a:t>
            </a:r>
            <a:r>
              <a:rPr lang="en-IN" sz="2000" dirty="0" smtClean="0">
                <a:latin typeface="Book Antiqua" pitchFamily="18" charset="0"/>
                <a:cs typeface="Arial" panose="020B0604020202020204" pitchFamily="34" charset="0"/>
                <a:sym typeface="+mn-ea"/>
              </a:rPr>
              <a:t> are:</a:t>
            </a:r>
            <a:endParaRPr lang="en-IN" sz="2000" dirty="0" smtClean="0">
              <a:latin typeface="Book Antiqua" pitchFamily="18" charset="0"/>
              <a:cs typeface="Arial" panose="020B0604020202020204" pitchFamily="34" charset="0"/>
            </a:endParaRPr>
          </a:p>
          <a:p>
            <a:pPr marL="285750" lvl="0" indent="-285750">
              <a:lnSpc>
                <a:spcPct val="100000"/>
              </a:lnSpc>
              <a:buFont typeface="Wingdings" panose="05000000000000000000" pitchFamily="2" charset="2"/>
              <a:buChar char="§"/>
            </a:pPr>
            <a:r>
              <a:rPr lang="en-IN" sz="2000" dirty="0" smtClean="0">
                <a:latin typeface="Book Antiqua" pitchFamily="18" charset="0"/>
                <a:cs typeface="Arial" panose="020B0604020202020204" pitchFamily="34" charset="0"/>
                <a:sym typeface="+mn-ea"/>
              </a:rPr>
              <a:t>All the inputs should be checked for validation and messages should be given for the improper data. The invalid data are to be ignored and error messages should be given. </a:t>
            </a:r>
            <a:endParaRPr lang="en-IN" sz="2000" dirty="0" smtClean="0">
              <a:latin typeface="Book Antiqua" pitchFamily="18" charset="0"/>
              <a:cs typeface="Arial" panose="020B0604020202020204" pitchFamily="34" charset="0"/>
            </a:endParaRPr>
          </a:p>
          <a:p>
            <a:pPr marL="285750" lvl="0" indent="-285750">
              <a:lnSpc>
                <a:spcPct val="100000"/>
              </a:lnSpc>
              <a:buFont typeface="Wingdings" panose="05000000000000000000" pitchFamily="2" charset="2"/>
              <a:buChar char="§"/>
            </a:pPr>
            <a:r>
              <a:rPr lang="en-IN" sz="2000" dirty="0" smtClean="0">
                <a:latin typeface="Book Antiqua" pitchFamily="18" charset="0"/>
                <a:cs typeface="Arial" panose="020B0604020202020204" pitchFamily="34" charset="0"/>
                <a:sym typeface="+mn-ea"/>
              </a:rPr>
              <a:t>Details provided by the vendor during his sign up should be stored in database.</a:t>
            </a:r>
            <a:endParaRPr lang="en-IN" sz="2000" dirty="0" smtClean="0">
              <a:latin typeface="Book Antiqua" pitchFamily="18" charset="0"/>
              <a:cs typeface="Arial" panose="020B0604020202020204" pitchFamily="34" charset="0"/>
            </a:endParaRPr>
          </a:p>
          <a:p>
            <a:pPr marL="285750" lvl="0" indent="-285750">
              <a:lnSpc>
                <a:spcPct val="100000"/>
              </a:lnSpc>
              <a:buFont typeface="Wingdings" panose="05000000000000000000" pitchFamily="2" charset="2"/>
              <a:buChar char="§"/>
            </a:pPr>
            <a:r>
              <a:rPr lang="en-IN" sz="2000" dirty="0" smtClean="0">
                <a:latin typeface="Book Antiqua" pitchFamily="18" charset="0"/>
                <a:cs typeface="Arial" panose="020B0604020202020204" pitchFamily="34" charset="0"/>
                <a:sym typeface="+mn-ea"/>
              </a:rPr>
              <a:t>While adding the products to the system, mandatory fields must be checked for validation whether the vendor has filled appropriate data in these mandatory fields. If not, proper error message should be displayed or else the data is to be stored in database for later retrieval.</a:t>
            </a:r>
            <a:endParaRPr lang="en-IN" sz="2000" dirty="0" smtClean="0">
              <a:latin typeface="Book Antiqua" pitchFamily="18" charset="0"/>
              <a:cs typeface="Arial" panose="020B0604020202020204" pitchFamily="34" charset="0"/>
            </a:endParaRPr>
          </a:p>
          <a:p>
            <a:pPr marL="285750" lvl="0" indent="-285750">
              <a:lnSpc>
                <a:spcPct val="100000"/>
              </a:lnSpc>
              <a:buFont typeface="Wingdings" panose="05000000000000000000" pitchFamily="2" charset="2"/>
              <a:buChar char="§"/>
            </a:pPr>
            <a:r>
              <a:rPr lang="en-IN" sz="2000" dirty="0" smtClean="0">
                <a:latin typeface="Book Antiqua" pitchFamily="18" charset="0"/>
                <a:cs typeface="Arial" panose="020B0604020202020204" pitchFamily="34" charset="0"/>
                <a:sym typeface="+mn-ea"/>
              </a:rPr>
              <a:t>All mandatory fields should be filled by customer, while buying the items from the cart.</a:t>
            </a:r>
            <a:endParaRPr lang="en-IN" sz="2000" dirty="0" smtClean="0">
              <a:latin typeface="Book Antiqua" pitchFamily="18" charset="0"/>
              <a:cs typeface="Arial" panose="020B0604020202020204" pitchFamily="34" charset="0"/>
            </a:endParaRPr>
          </a:p>
          <a:p>
            <a:pPr marL="0" indent="0">
              <a:lnSpc>
                <a:spcPct val="100000"/>
              </a:lnSpc>
              <a:buNone/>
            </a:pPr>
            <a:r>
              <a:rPr lang="en-IN" sz="2000" dirty="0" smtClean="0">
                <a:latin typeface="Book Antiqua" pitchFamily="18" charset="0"/>
                <a:cs typeface="Arial" panose="020B0604020202020204" pitchFamily="34" charset="0"/>
                <a:sym typeface="+mn-ea"/>
              </a:rPr>
              <a:t> </a:t>
            </a:r>
            <a:endParaRPr lang="en-US" sz="2000" dirty="0" smtClean="0">
              <a:latin typeface="Book Antiqua" pitchFamily="18" charset="0"/>
            </a:endParaRPr>
          </a:p>
          <a:p>
            <a:pPr>
              <a:buNone/>
            </a:pPr>
            <a:endParaRPr lang="en-US" sz="2800" b="1" dirty="0" smtClean="0"/>
          </a:p>
        </p:txBody>
      </p:sp>
    </p:spTree>
    <p:extLst>
      <p:ext uri="{BB962C8B-B14F-4D97-AF65-F5344CB8AC3E}">
        <p14:creationId xmlns:p14="http://schemas.microsoft.com/office/powerpoint/2010/main" val="2194233190"/>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A38A195E-584A-485A-BECD-66468900B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40177A7-740C-43C7-8F2D-BD7067F12C9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xmlns="" id="{FF525AAA-82CE-4027-A26C-B0EFFD856F2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xmlns="" id="{A389EA88-8D83-4F3F-A4C1-4B16E2377F9E}"/>
              </a:ext>
            </a:extLst>
          </p:cNvPr>
          <p:cNvSpPr>
            <a:spLocks noGrp="1"/>
          </p:cNvSpPr>
          <p:nvPr>
            <p:ph type="title"/>
          </p:nvPr>
        </p:nvSpPr>
        <p:spPr>
          <a:xfrm>
            <a:off x="4090507" y="1"/>
            <a:ext cx="7020838" cy="1011381"/>
          </a:xfrm>
        </p:spPr>
        <p:txBody>
          <a:bodyPr>
            <a:normAutofit fontScale="90000"/>
          </a:bodyPr>
          <a:lstStyle/>
          <a:p>
            <a:pPr algn="ctr"/>
            <a:r>
              <a:rPr lang="en-IN" dirty="0" smtClean="0"/>
              <a:t/>
            </a:r>
            <a:br>
              <a:rPr lang="en-IN" dirty="0" smtClean="0"/>
            </a:br>
            <a:r>
              <a:rPr lang="en-IN" b="1" dirty="0" smtClean="0"/>
              <a:t> </a:t>
            </a:r>
            <a:br>
              <a:rPr lang="en-IN" b="1" dirty="0" smtClean="0"/>
            </a:br>
            <a:endParaRPr lang="en-US" b="1" dirty="0">
              <a:latin typeface="Book Antiqua" pitchFamily="18" charset="0"/>
            </a:endParaRPr>
          </a:p>
        </p:txBody>
      </p:sp>
      <p:sp>
        <p:nvSpPr>
          <p:cNvPr id="3" name="Content Placeholder 2">
            <a:extLst>
              <a:ext uri="{FF2B5EF4-FFF2-40B4-BE49-F238E27FC236}">
                <a16:creationId xmlns:a16="http://schemas.microsoft.com/office/drawing/2014/main" xmlns="" id="{9F541FAF-730D-47FE-9638-C05616C31320}"/>
              </a:ext>
            </a:extLst>
          </p:cNvPr>
          <p:cNvSpPr>
            <a:spLocks noGrp="1"/>
          </p:cNvSpPr>
          <p:nvPr>
            <p:ph idx="1"/>
          </p:nvPr>
        </p:nvSpPr>
        <p:spPr>
          <a:xfrm>
            <a:off x="3893127" y="318656"/>
            <a:ext cx="7706875" cy="6539344"/>
          </a:xfrm>
        </p:spPr>
        <p:txBody>
          <a:bodyPr>
            <a:noAutofit/>
          </a:bodyPr>
          <a:lstStyle/>
          <a:p>
            <a:pPr lvl="0" fontAlgn="base">
              <a:buNone/>
            </a:pPr>
            <a:endParaRPr lang="en-IN" sz="2400" b="1" dirty="0" smtClean="0">
              <a:latin typeface="Bookman Old Style" panose="02050604050505020204" pitchFamily="18" charset="0"/>
            </a:endParaRPr>
          </a:p>
          <a:p>
            <a:pPr lvl="0" fontAlgn="base">
              <a:buNone/>
            </a:pPr>
            <a:endParaRPr lang="en-IN" sz="2400" b="1" dirty="0">
              <a:latin typeface="Bookman Old Style" panose="02050604050505020204" pitchFamily="18" charset="0"/>
            </a:endParaRPr>
          </a:p>
          <a:p>
            <a:pPr lvl="0" fontAlgn="base">
              <a:buNone/>
            </a:pPr>
            <a:endParaRPr lang="en-IN" sz="2400" b="1" dirty="0" smtClean="0">
              <a:latin typeface="Bookman Old Style" panose="02050604050505020204" pitchFamily="18" charset="0"/>
            </a:endParaRPr>
          </a:p>
          <a:p>
            <a:pPr lvl="0" fontAlgn="base">
              <a:buNone/>
            </a:pPr>
            <a:r>
              <a:rPr lang="en-IN" sz="2400" b="1" dirty="0" smtClean="0">
                <a:latin typeface="Bookman Old Style" panose="02050604050505020204" pitchFamily="18" charset="0"/>
              </a:rPr>
              <a:t>Performance Requirements:</a:t>
            </a:r>
            <a:r>
              <a:rPr lang="en-US" sz="2400" dirty="0" smtClean="0">
                <a:latin typeface="Bookman Old Style" panose="02050604050505020204" pitchFamily="18" charset="0"/>
              </a:rPr>
              <a:t/>
            </a:r>
            <a:br>
              <a:rPr lang="en-US" sz="2400" dirty="0" smtClean="0">
                <a:latin typeface="Bookman Old Style" panose="02050604050505020204" pitchFamily="18" charset="0"/>
              </a:rPr>
            </a:br>
            <a:endParaRPr lang="en-IN" sz="2400" dirty="0" smtClean="0">
              <a:latin typeface="Bookman Old Style" panose="02050604050505020204" pitchFamily="18" charset="0"/>
            </a:endParaRPr>
          </a:p>
          <a:p>
            <a:pPr lvl="0" fontAlgn="base"/>
            <a:r>
              <a:rPr lang="en-IN" sz="2000" dirty="0" smtClean="0">
                <a:latin typeface="Book Antiqua" pitchFamily="18" charset="0"/>
              </a:rPr>
              <a:t>Should have a good memory space.</a:t>
            </a:r>
            <a:endParaRPr lang="en-US" sz="2000" dirty="0" smtClean="0">
              <a:latin typeface="Book Antiqua" pitchFamily="18" charset="0"/>
            </a:endParaRPr>
          </a:p>
          <a:p>
            <a:pPr lvl="0" fontAlgn="base"/>
            <a:r>
              <a:rPr lang="en-IN" sz="2000" dirty="0" smtClean="0">
                <a:latin typeface="Book Antiqua" pitchFamily="18" charset="0"/>
              </a:rPr>
              <a:t>Should be error-free.</a:t>
            </a:r>
            <a:endParaRPr lang="en-US" sz="2000" dirty="0" smtClean="0">
              <a:latin typeface="Book Antiqua" pitchFamily="18" charset="0"/>
            </a:endParaRPr>
          </a:p>
          <a:p>
            <a:pPr lvl="0" fontAlgn="base"/>
            <a:r>
              <a:rPr lang="en-IN" sz="2000" dirty="0" smtClean="0">
                <a:latin typeface="Book Antiqua" pitchFamily="18" charset="0"/>
              </a:rPr>
              <a:t>Should handle large amounts of data.</a:t>
            </a:r>
          </a:p>
          <a:p>
            <a:pPr marL="0" lvl="0" indent="0" fontAlgn="base">
              <a:buNone/>
            </a:pPr>
            <a:endParaRPr lang="en-US" sz="1800" dirty="0" smtClean="0">
              <a:latin typeface="Book Antiqua" pitchFamily="18" charset="0"/>
            </a:endParaRPr>
          </a:p>
          <a:p>
            <a:pPr>
              <a:buNone/>
            </a:pPr>
            <a:r>
              <a:rPr lang="en-IN" sz="2400" b="1" dirty="0" smtClean="0">
                <a:latin typeface="Bookman Old Style" panose="02050604050505020204" pitchFamily="18" charset="0"/>
              </a:rPr>
              <a:t> Safety Requirements:</a:t>
            </a:r>
            <a:endParaRPr lang="en-US" sz="2400" b="1" dirty="0" smtClean="0">
              <a:latin typeface="Bookman Old Style" panose="02050604050505020204" pitchFamily="18" charset="0"/>
            </a:endParaRPr>
          </a:p>
          <a:p>
            <a:r>
              <a:rPr lang="en-IN" sz="2000" dirty="0" smtClean="0">
                <a:latin typeface="Book Antiqua" pitchFamily="18" charset="0"/>
              </a:rPr>
              <a:t>Backups can be done regularly.</a:t>
            </a:r>
            <a:endParaRPr lang="en-US" sz="2000" dirty="0" smtClean="0">
              <a:latin typeface="Book Antiqua" pitchFamily="18" charset="0"/>
            </a:endParaRPr>
          </a:p>
          <a:p>
            <a:pPr>
              <a:buNone/>
            </a:pPr>
            <a:r>
              <a:rPr lang="en-US" sz="2000" dirty="0" smtClean="0">
                <a:latin typeface="Book Antiqua" pitchFamily="18" charset="0"/>
              </a:rPr>
              <a:t> </a:t>
            </a:r>
          </a:p>
          <a:p>
            <a:pPr marL="285750" indent="-285750">
              <a:buNone/>
            </a:pPr>
            <a:endParaRPr lang="en-US" sz="2000" dirty="0" smtClean="0">
              <a:latin typeface="Book Antiqua" pitchFamily="18" charset="0"/>
            </a:endParaRPr>
          </a:p>
          <a:p>
            <a:pPr>
              <a:buNone/>
            </a:pPr>
            <a:endParaRPr lang="en-US" sz="2800" b="1" dirty="0" smtClean="0"/>
          </a:p>
        </p:txBody>
      </p:sp>
    </p:spTree>
    <p:extLst>
      <p:ext uri="{BB962C8B-B14F-4D97-AF65-F5344CB8AC3E}">
        <p14:creationId xmlns:p14="http://schemas.microsoft.com/office/powerpoint/2010/main" val="2194233190"/>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xmlns="" id="{50496C6C-A85F-426B-9ED1-3444166CE4E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8DE5CD8D-E704-46A1-BC3E-9A644A9FFD4E}"/>
              </a:ext>
            </a:extLst>
          </p:cNvPr>
          <p:cNvSpPr>
            <a:spLocks noGrp="1"/>
          </p:cNvSpPr>
          <p:nvPr>
            <p:ph type="ctrTitle"/>
          </p:nvPr>
        </p:nvSpPr>
        <p:spPr>
          <a:xfrm>
            <a:off x="792483" y="821265"/>
            <a:ext cx="9349044" cy="5222117"/>
          </a:xfrm>
        </p:spPr>
        <p:txBody>
          <a:bodyPr anchor="ctr">
            <a:normAutofit/>
          </a:bodyPr>
          <a:lstStyle/>
          <a:p>
            <a:pPr algn="ctr"/>
            <a:r>
              <a:rPr lang="en-IN" sz="7200" dirty="0" smtClean="0">
                <a:latin typeface="Cambria" panose="02040503050406030204" pitchFamily="18" charset="0"/>
                <a:ea typeface="Cambria" panose="02040503050406030204" pitchFamily="18" charset="0"/>
              </a:rPr>
              <a:t>SYSTEM DESIGN</a:t>
            </a:r>
            <a:br>
              <a:rPr lang="en-IN" sz="7200" dirty="0" smtClean="0">
                <a:latin typeface="Cambria" panose="02040503050406030204" pitchFamily="18" charset="0"/>
                <a:ea typeface="Cambria" panose="02040503050406030204" pitchFamily="18" charset="0"/>
              </a:rPr>
            </a:br>
            <a:endParaRPr lang="en-US" sz="7200" dirty="0"/>
          </a:p>
        </p:txBody>
      </p:sp>
      <p:sp>
        <p:nvSpPr>
          <p:cNvPr id="3" name="Subtitle 2">
            <a:extLst>
              <a:ext uri="{FF2B5EF4-FFF2-40B4-BE49-F238E27FC236}">
                <a16:creationId xmlns:a16="http://schemas.microsoft.com/office/drawing/2014/main" xmlns="" id="{E309A740-48C5-4AE5-879B-F567D3D7ACDC}"/>
              </a:ext>
            </a:extLst>
          </p:cNvPr>
          <p:cNvSpPr>
            <a:spLocks noGrp="1"/>
          </p:cNvSpPr>
          <p:nvPr>
            <p:ph type="subTitle" idx="1"/>
          </p:nvPr>
        </p:nvSpPr>
        <p:spPr>
          <a:xfrm>
            <a:off x="7903028" y="821265"/>
            <a:ext cx="3265713" cy="5222117"/>
          </a:xfrm>
        </p:spPr>
        <p:txBody>
          <a:bodyPr anchor="ctr">
            <a:normAutofit/>
          </a:bodyPr>
          <a:lstStyle/>
          <a:p>
            <a:endParaRPr lang="en-US" dirty="0"/>
          </a:p>
        </p:txBody>
      </p:sp>
      <p:pic>
        <p:nvPicPr>
          <p:cNvPr id="21" name="Picture 20">
            <a:extLst>
              <a:ext uri="{FF2B5EF4-FFF2-40B4-BE49-F238E27FC236}">
                <a16:creationId xmlns:a16="http://schemas.microsoft.com/office/drawing/2014/main" xmlns="" id="{D912EF34-0253-41FD-9940-D8FBB7DE74B1}"/>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7545075" y="2187578"/>
            <a:ext cx="6857999" cy="2482850"/>
          </a:xfrm>
          <a:prstGeom prst="rect">
            <a:avLst/>
          </a:prstGeom>
        </p:spPr>
      </p:pic>
    </p:spTree>
    <p:extLst>
      <p:ext uri="{BB962C8B-B14F-4D97-AF65-F5344CB8AC3E}">
        <p14:creationId xmlns:p14="http://schemas.microsoft.com/office/powerpoint/2010/main" val="3754664940"/>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A38A195E-584A-485A-BECD-66468900B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40177A7-740C-43C7-8F2D-BD7067F12C9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xmlns="" id="{FF525AAA-82CE-4027-A26C-B0EFFD856F2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xmlns="" id="{A389EA88-8D83-4F3F-A4C1-4B16E2377F9E}"/>
              </a:ext>
            </a:extLst>
          </p:cNvPr>
          <p:cNvSpPr>
            <a:spLocks noGrp="1"/>
          </p:cNvSpPr>
          <p:nvPr>
            <p:ph type="title"/>
          </p:nvPr>
        </p:nvSpPr>
        <p:spPr>
          <a:xfrm>
            <a:off x="4090507" y="1"/>
            <a:ext cx="7020838" cy="1011381"/>
          </a:xfrm>
        </p:spPr>
        <p:txBody>
          <a:bodyPr>
            <a:normAutofit fontScale="90000"/>
          </a:bodyPr>
          <a:lstStyle/>
          <a:p>
            <a:pPr algn="ctr"/>
            <a:r>
              <a:rPr lang="en-IN" dirty="0" smtClean="0"/>
              <a:t/>
            </a:r>
            <a:br>
              <a:rPr lang="en-IN" dirty="0" smtClean="0"/>
            </a:br>
            <a:r>
              <a:rPr lang="en-IN" b="1" dirty="0" smtClean="0"/>
              <a:t> </a:t>
            </a:r>
            <a:br>
              <a:rPr lang="en-IN" b="1" dirty="0" smtClean="0"/>
            </a:br>
            <a:endParaRPr lang="en-US" b="1" dirty="0">
              <a:latin typeface="Book Antiqua" pitchFamily="18" charset="0"/>
            </a:endParaRPr>
          </a:p>
        </p:txBody>
      </p:sp>
      <p:sp>
        <p:nvSpPr>
          <p:cNvPr id="3" name="Content Placeholder 2">
            <a:extLst>
              <a:ext uri="{FF2B5EF4-FFF2-40B4-BE49-F238E27FC236}">
                <a16:creationId xmlns:a16="http://schemas.microsoft.com/office/drawing/2014/main" xmlns="" id="{9F541FAF-730D-47FE-9638-C05616C31320}"/>
              </a:ext>
            </a:extLst>
          </p:cNvPr>
          <p:cNvSpPr>
            <a:spLocks noGrp="1"/>
          </p:cNvSpPr>
          <p:nvPr>
            <p:ph idx="1"/>
          </p:nvPr>
        </p:nvSpPr>
        <p:spPr>
          <a:xfrm>
            <a:off x="3893127" y="318656"/>
            <a:ext cx="7706875" cy="6539344"/>
          </a:xfrm>
        </p:spPr>
        <p:txBody>
          <a:bodyPr>
            <a:noAutofit/>
          </a:bodyPr>
          <a:lstStyle/>
          <a:p>
            <a:pPr marL="285750" indent="-285750">
              <a:buNone/>
            </a:pPr>
            <a:r>
              <a:rPr lang="en-IN" sz="2800" b="1" dirty="0" smtClean="0"/>
              <a:t>                        Chapter-4</a:t>
            </a:r>
            <a:r>
              <a:rPr lang="en-US" sz="2800" b="1" dirty="0" smtClean="0"/>
              <a:t/>
            </a:r>
            <a:br>
              <a:rPr lang="en-US" sz="2800" b="1" dirty="0" smtClean="0"/>
            </a:br>
            <a:r>
              <a:rPr lang="en-US" sz="2800" b="1" dirty="0" smtClean="0"/>
              <a:t>		</a:t>
            </a:r>
            <a:r>
              <a:rPr lang="en-IN" sz="2800" b="1" dirty="0" smtClean="0"/>
              <a:t> System Design</a:t>
            </a:r>
            <a:endParaRPr lang="en-US" sz="2800" b="1" dirty="0" smtClean="0">
              <a:latin typeface="Book Antiqua" pitchFamily="18" charset="0"/>
            </a:endParaRPr>
          </a:p>
          <a:p>
            <a:pPr>
              <a:buNone/>
            </a:pPr>
            <a:r>
              <a:rPr lang="en-IN" sz="1800" b="1" dirty="0"/>
              <a:t>	</a:t>
            </a:r>
            <a:r>
              <a:rPr lang="en-IN" sz="1800" b="1" dirty="0" smtClean="0"/>
              <a:t>NTRODUCTION:</a:t>
            </a:r>
            <a:endParaRPr lang="en-US" sz="1800" dirty="0" smtClean="0"/>
          </a:p>
          <a:p>
            <a:pPr>
              <a:lnSpc>
                <a:spcPct val="100000"/>
              </a:lnSpc>
              <a:buNone/>
            </a:pPr>
            <a:r>
              <a:rPr lang="en-IN" sz="1800" dirty="0" smtClean="0">
                <a:latin typeface="Cambria" pitchFamily="18" charset="0"/>
                <a:ea typeface="Cambria" pitchFamily="18" charset="0"/>
              </a:rPr>
              <a:t>     </a:t>
            </a:r>
            <a:r>
              <a:rPr lang="en-IN" sz="2000" dirty="0" smtClean="0">
                <a:latin typeface="Cambria" pitchFamily="18" charset="0"/>
                <a:ea typeface="Cambria" pitchFamily="18" charset="0"/>
              </a:rPr>
              <a:t>Design is processes through which requirements are translated into a representation of the software. The purpose of the designing phase is to plan a solution for the problem specified by the requirements document. The design activity often results in three separate outputs</a:t>
            </a:r>
            <a:r>
              <a:rPr lang="en-IN" sz="1800" dirty="0" smtClean="0">
                <a:latin typeface="Cambria" pitchFamily="18" charset="0"/>
                <a:ea typeface="Cambria" pitchFamily="18" charset="0"/>
              </a:rPr>
              <a:t>:</a:t>
            </a:r>
            <a:endParaRPr lang="en-US" sz="1800" dirty="0" smtClean="0">
              <a:latin typeface="Cambria" pitchFamily="18" charset="0"/>
              <a:ea typeface="Cambria" pitchFamily="18" charset="0"/>
            </a:endParaRPr>
          </a:p>
          <a:p>
            <a:pPr lvl="0">
              <a:lnSpc>
                <a:spcPct val="100000"/>
              </a:lnSpc>
              <a:buFont typeface="Wingdings" pitchFamily="2" charset="2"/>
              <a:buChar char="§"/>
            </a:pPr>
            <a:r>
              <a:rPr lang="en-IN" sz="1800" dirty="0" smtClean="0">
                <a:latin typeface="Cambria" pitchFamily="18" charset="0"/>
                <a:ea typeface="Cambria" pitchFamily="18" charset="0"/>
              </a:rPr>
              <a:t>Architecture Design</a:t>
            </a:r>
            <a:endParaRPr lang="en-US" sz="1800" dirty="0" smtClean="0">
              <a:latin typeface="Cambria" pitchFamily="18" charset="0"/>
              <a:ea typeface="Cambria" pitchFamily="18" charset="0"/>
            </a:endParaRPr>
          </a:p>
          <a:p>
            <a:pPr lvl="0">
              <a:lnSpc>
                <a:spcPct val="100000"/>
              </a:lnSpc>
              <a:buFont typeface="Wingdings" pitchFamily="2" charset="2"/>
              <a:buChar char="§"/>
            </a:pPr>
            <a:r>
              <a:rPr lang="en-IN" sz="1800" dirty="0" smtClean="0">
                <a:latin typeface="Cambria" pitchFamily="18" charset="0"/>
                <a:ea typeface="Cambria" pitchFamily="18" charset="0"/>
              </a:rPr>
              <a:t>High Level Design</a:t>
            </a:r>
            <a:endParaRPr lang="en-US" sz="1800" dirty="0" smtClean="0">
              <a:latin typeface="Cambria" pitchFamily="18" charset="0"/>
              <a:ea typeface="Cambria" pitchFamily="18" charset="0"/>
            </a:endParaRPr>
          </a:p>
          <a:p>
            <a:pPr lvl="0">
              <a:lnSpc>
                <a:spcPct val="100000"/>
              </a:lnSpc>
              <a:buFont typeface="Wingdings" pitchFamily="2" charset="2"/>
              <a:buChar char="§"/>
            </a:pPr>
            <a:r>
              <a:rPr lang="en-IN" sz="1800" dirty="0" smtClean="0">
                <a:latin typeface="Cambria" pitchFamily="18" charset="0"/>
                <a:ea typeface="Cambria" pitchFamily="18" charset="0"/>
              </a:rPr>
              <a:t>Detailed Design</a:t>
            </a:r>
            <a:endParaRPr lang="en-US" sz="1800" dirty="0" smtClean="0">
              <a:latin typeface="Cambria" pitchFamily="18" charset="0"/>
              <a:ea typeface="Cambria" pitchFamily="18" charset="0"/>
            </a:endParaRPr>
          </a:p>
          <a:p>
            <a:pPr>
              <a:lnSpc>
                <a:spcPct val="100000"/>
              </a:lnSpc>
              <a:buNone/>
            </a:pPr>
            <a:r>
              <a:rPr lang="en-IN" sz="1800" dirty="0" smtClean="0">
                <a:latin typeface="Cambria" pitchFamily="18" charset="0"/>
                <a:ea typeface="Cambria" pitchFamily="18" charset="0"/>
              </a:rPr>
              <a:t>   System Design is a solution a “How to” approach to the creation of a new system. The importance phase is composed of several steps. </a:t>
            </a:r>
            <a:endParaRPr lang="en-US" sz="1800" dirty="0" smtClean="0">
              <a:latin typeface="Cambria" pitchFamily="18" charset="0"/>
              <a:ea typeface="Cambria" pitchFamily="18" charset="0"/>
            </a:endParaRPr>
          </a:p>
          <a:p>
            <a:endParaRPr lang="en-US" sz="3600" dirty="0" smtClean="0"/>
          </a:p>
          <a:p>
            <a:pPr>
              <a:buNone/>
            </a:pPr>
            <a:endParaRPr lang="en-US" sz="3600" b="1" dirty="0" smtClean="0"/>
          </a:p>
        </p:txBody>
      </p:sp>
    </p:spTree>
    <p:extLst>
      <p:ext uri="{BB962C8B-B14F-4D97-AF65-F5344CB8AC3E}">
        <p14:creationId xmlns:p14="http://schemas.microsoft.com/office/powerpoint/2010/main" val="2194233190"/>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xmlns="" id="{50496C6C-A85F-426B-9ED1-3444166CE4E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8DE5CD8D-E704-46A1-BC3E-9A644A9FFD4E}"/>
              </a:ext>
            </a:extLst>
          </p:cNvPr>
          <p:cNvSpPr>
            <a:spLocks noGrp="1"/>
          </p:cNvSpPr>
          <p:nvPr>
            <p:ph type="ctrTitle"/>
          </p:nvPr>
        </p:nvSpPr>
        <p:spPr>
          <a:xfrm>
            <a:off x="792483" y="821265"/>
            <a:ext cx="6885323" cy="5222117"/>
          </a:xfrm>
        </p:spPr>
        <p:txBody>
          <a:bodyPr anchor="ctr">
            <a:normAutofit/>
          </a:bodyPr>
          <a:lstStyle/>
          <a:p>
            <a:pPr algn="r"/>
            <a:r>
              <a:rPr lang="en-US" altLang="en-IN" sz="9600" dirty="0" smtClean="0">
                <a:latin typeface="Cambria" panose="02040503050406030204" pitchFamily="18" charset="0"/>
                <a:ea typeface="Cambria" panose="02040503050406030204" pitchFamily="18" charset="0"/>
              </a:rPr>
              <a:t>SYNOPSIS</a:t>
            </a:r>
            <a:endParaRPr lang="en-US" sz="9600" dirty="0"/>
          </a:p>
        </p:txBody>
      </p:sp>
      <p:sp>
        <p:nvSpPr>
          <p:cNvPr id="3" name="Subtitle 2">
            <a:extLst>
              <a:ext uri="{FF2B5EF4-FFF2-40B4-BE49-F238E27FC236}">
                <a16:creationId xmlns:a16="http://schemas.microsoft.com/office/drawing/2014/main" xmlns="" id="{E309A740-48C5-4AE5-879B-F567D3D7ACDC}"/>
              </a:ext>
            </a:extLst>
          </p:cNvPr>
          <p:cNvSpPr>
            <a:spLocks noGrp="1"/>
          </p:cNvSpPr>
          <p:nvPr>
            <p:ph type="subTitle" idx="1"/>
          </p:nvPr>
        </p:nvSpPr>
        <p:spPr>
          <a:xfrm>
            <a:off x="7903028" y="821265"/>
            <a:ext cx="3265713" cy="5222117"/>
          </a:xfrm>
        </p:spPr>
        <p:txBody>
          <a:bodyPr anchor="ctr">
            <a:normAutofit/>
          </a:bodyPr>
          <a:lstStyle/>
          <a:p>
            <a:endParaRPr lang="en-US" dirty="0"/>
          </a:p>
        </p:txBody>
      </p:sp>
      <p:pic>
        <p:nvPicPr>
          <p:cNvPr id="21" name="Picture 20">
            <a:extLst>
              <a:ext uri="{FF2B5EF4-FFF2-40B4-BE49-F238E27FC236}">
                <a16:creationId xmlns:a16="http://schemas.microsoft.com/office/drawing/2014/main" xmlns="" id="{D912EF34-0253-41FD-9940-D8FBB7DE74B1}"/>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7545075" y="2187578"/>
            <a:ext cx="6857999" cy="2482850"/>
          </a:xfrm>
          <a:prstGeom prst="rect">
            <a:avLst/>
          </a:prstGeom>
        </p:spPr>
      </p:pic>
    </p:spTree>
    <p:extLst>
      <p:ext uri="{BB962C8B-B14F-4D97-AF65-F5344CB8AC3E}">
        <p14:creationId xmlns:p14="http://schemas.microsoft.com/office/powerpoint/2010/main" val="37546649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A38A195E-584A-485A-BECD-66468900B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40177A7-740C-43C7-8F2D-BD7067F12C9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xmlns="" id="{FF525AAA-82CE-4027-A26C-B0EFFD856F2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xmlns="" id="{A389EA88-8D83-4F3F-A4C1-4B16E2377F9E}"/>
              </a:ext>
            </a:extLst>
          </p:cNvPr>
          <p:cNvSpPr>
            <a:spLocks noGrp="1"/>
          </p:cNvSpPr>
          <p:nvPr>
            <p:ph type="title"/>
          </p:nvPr>
        </p:nvSpPr>
        <p:spPr>
          <a:xfrm>
            <a:off x="4090507" y="1"/>
            <a:ext cx="7020838" cy="1011381"/>
          </a:xfrm>
        </p:spPr>
        <p:txBody>
          <a:bodyPr>
            <a:normAutofit fontScale="90000"/>
          </a:bodyPr>
          <a:lstStyle/>
          <a:p>
            <a:pPr algn="ctr"/>
            <a:r>
              <a:rPr lang="en-IN" dirty="0" smtClean="0"/>
              <a:t/>
            </a:r>
            <a:br>
              <a:rPr lang="en-IN" dirty="0" smtClean="0"/>
            </a:br>
            <a:r>
              <a:rPr lang="en-IN" b="1" dirty="0" smtClean="0"/>
              <a:t> </a:t>
            </a:r>
            <a:br>
              <a:rPr lang="en-IN" b="1" dirty="0" smtClean="0"/>
            </a:br>
            <a:endParaRPr lang="en-US" b="1" dirty="0">
              <a:latin typeface="Book Antiqua" pitchFamily="18" charset="0"/>
            </a:endParaRPr>
          </a:p>
        </p:txBody>
      </p:sp>
      <p:sp>
        <p:nvSpPr>
          <p:cNvPr id="3" name="Content Placeholder 2">
            <a:extLst>
              <a:ext uri="{FF2B5EF4-FFF2-40B4-BE49-F238E27FC236}">
                <a16:creationId xmlns:a16="http://schemas.microsoft.com/office/drawing/2014/main" xmlns="" id="{9F541FAF-730D-47FE-9638-C05616C31320}"/>
              </a:ext>
            </a:extLst>
          </p:cNvPr>
          <p:cNvSpPr>
            <a:spLocks noGrp="1"/>
          </p:cNvSpPr>
          <p:nvPr>
            <p:ph idx="1"/>
          </p:nvPr>
        </p:nvSpPr>
        <p:spPr>
          <a:xfrm>
            <a:off x="3893127" y="318656"/>
            <a:ext cx="7706875" cy="6539344"/>
          </a:xfrm>
        </p:spPr>
        <p:txBody>
          <a:bodyPr>
            <a:noAutofit/>
          </a:bodyPr>
          <a:lstStyle/>
          <a:p>
            <a:pPr>
              <a:buNone/>
            </a:pPr>
            <a:endParaRPr lang="en-IN" sz="3600" b="1" dirty="0" smtClean="0"/>
          </a:p>
          <a:p>
            <a:pPr>
              <a:buNone/>
            </a:pPr>
            <a:r>
              <a:rPr lang="en-IN" sz="3600" b="1" dirty="0" smtClean="0"/>
              <a:t>	System Context Diagram</a:t>
            </a:r>
            <a:endParaRPr lang="en-US" sz="3600" dirty="0" smtClean="0">
              <a:latin typeface="Cambria" panose="02040503050406030204" pitchFamily="18" charset="0"/>
              <a:ea typeface="Cambria" panose="02040503050406030204" pitchFamily="18" charset="0"/>
              <a:cs typeface="Times New Roman" panose="02020603050405020304" pitchFamily="18" charset="0"/>
            </a:endParaRPr>
          </a:p>
          <a:p>
            <a:pPr>
              <a:buNone/>
            </a:pPr>
            <a:endParaRPr lang="en-IN" sz="2400" b="1" dirty="0" smtClean="0">
              <a:latin typeface="Cambria" pitchFamily="18" charset="0"/>
              <a:ea typeface="Cambria" pitchFamily="18" charset="0"/>
            </a:endParaRPr>
          </a:p>
          <a:p>
            <a:pPr>
              <a:buNone/>
            </a:pPr>
            <a:r>
              <a:rPr lang="en-IN" sz="2400" b="1" dirty="0" smtClean="0">
                <a:latin typeface="Cambria" pitchFamily="18" charset="0"/>
                <a:ea typeface="Cambria" pitchFamily="18" charset="0"/>
              </a:rPr>
              <a:t>The System Context Diagram or Context Flow Diagram </a:t>
            </a:r>
            <a:endParaRPr lang="en-IN" sz="3600" dirty="0" smtClean="0">
              <a:latin typeface="Cambria" pitchFamily="18" charset="0"/>
              <a:ea typeface="Cambria" pitchFamily="18" charset="0"/>
              <a:cs typeface="Times New Roman" panose="02020603050405020304" pitchFamily="18" charset="0"/>
            </a:endParaRPr>
          </a:p>
          <a:p>
            <a:pPr>
              <a:buNone/>
            </a:pPr>
            <a:r>
              <a:rPr lang="en-IN" sz="3600" dirty="0" smtClean="0">
                <a:latin typeface="Cambria" pitchFamily="18" charset="0"/>
                <a:ea typeface="Cambria" pitchFamily="18" charset="0"/>
                <a:cs typeface="Times New Roman" panose="02020603050405020304" pitchFamily="18" charset="0"/>
              </a:rPr>
              <a:t>  </a:t>
            </a:r>
            <a:r>
              <a:rPr lang="en-US" sz="3200" dirty="0" smtClean="0">
                <a:latin typeface="Cambria" pitchFamily="18" charset="0"/>
                <a:ea typeface="Cambria" pitchFamily="18" charset="0"/>
                <a:cs typeface="Times New Roman" panose="02020603050405020304" pitchFamily="18" charset="0"/>
              </a:rPr>
              <a:t>CFD is a top level dataflow diagram. </a:t>
            </a:r>
            <a:r>
              <a:rPr lang="en-US" sz="3200" dirty="0" smtClean="0">
                <a:latin typeface="Cambria" pitchFamily="18" charset="0"/>
                <a:ea typeface="Cambria" pitchFamily="18" charset="0"/>
              </a:rPr>
              <a:t>The System Context Diagram or Context Flow Diagram (CFD) describes the external entities acting on the system. In</a:t>
            </a:r>
            <a:r>
              <a:rPr lang="en-US" sz="3200" dirty="0" smtClean="0">
                <a:latin typeface="Cambria" pitchFamily="18" charset="0"/>
                <a:ea typeface="Cambria" pitchFamily="18" charset="0"/>
                <a:cs typeface="Times New Roman" panose="02020603050405020304" pitchFamily="18" charset="0"/>
              </a:rPr>
              <a:t> context diagram the entire system is treated as a single process.</a:t>
            </a:r>
            <a:endParaRPr lang="en-IN" sz="3200" dirty="0" smtClean="0">
              <a:latin typeface="Cambria" pitchFamily="18" charset="0"/>
              <a:ea typeface="Cambria" pitchFamily="18" charset="0"/>
            </a:endParaRPr>
          </a:p>
          <a:p>
            <a:pPr>
              <a:buNone/>
            </a:pPr>
            <a:endParaRPr lang="en-US" sz="3600" b="1" dirty="0" smtClean="0">
              <a:latin typeface="Book Antiqua" pitchFamily="18" charset="0"/>
            </a:endParaRPr>
          </a:p>
        </p:txBody>
      </p:sp>
    </p:spTree>
    <p:extLst>
      <p:ext uri="{BB962C8B-B14F-4D97-AF65-F5344CB8AC3E}">
        <p14:creationId xmlns:p14="http://schemas.microsoft.com/office/powerpoint/2010/main" val="2194233190"/>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rotWithShape="1">
          <a:blip r:embed="rId2" cstate="print"/>
          <a:srcRect l="21856" t="35233" r="21693" b="8829"/>
          <a:stretch/>
        </p:blipFill>
        <p:spPr bwMode="auto">
          <a:xfrm>
            <a:off x="1287233" y="1273652"/>
            <a:ext cx="9227128" cy="533869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A38A195E-584A-485A-BECD-66468900B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40177A7-740C-43C7-8F2D-BD7067F12C9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xmlns="" id="{FF525AAA-82CE-4027-A26C-B0EFFD856F2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xmlns="" id="{A389EA88-8D83-4F3F-A4C1-4B16E2377F9E}"/>
              </a:ext>
            </a:extLst>
          </p:cNvPr>
          <p:cNvSpPr>
            <a:spLocks noGrp="1"/>
          </p:cNvSpPr>
          <p:nvPr>
            <p:ph type="title"/>
          </p:nvPr>
        </p:nvSpPr>
        <p:spPr>
          <a:xfrm>
            <a:off x="4090507" y="1"/>
            <a:ext cx="7020838" cy="1011381"/>
          </a:xfrm>
        </p:spPr>
        <p:txBody>
          <a:bodyPr>
            <a:normAutofit fontScale="90000"/>
          </a:bodyPr>
          <a:lstStyle/>
          <a:p>
            <a:pPr algn="ctr"/>
            <a:r>
              <a:rPr lang="en-IN" dirty="0" smtClean="0"/>
              <a:t/>
            </a:r>
            <a:br>
              <a:rPr lang="en-IN" dirty="0" smtClean="0"/>
            </a:br>
            <a:r>
              <a:rPr lang="en-IN" b="1" dirty="0" smtClean="0"/>
              <a:t> </a:t>
            </a:r>
            <a:br>
              <a:rPr lang="en-IN" b="1" dirty="0" smtClean="0"/>
            </a:br>
            <a:endParaRPr lang="en-US" b="1" dirty="0">
              <a:latin typeface="Book Antiqua" pitchFamily="18" charset="0"/>
            </a:endParaRPr>
          </a:p>
        </p:txBody>
      </p:sp>
      <p:sp>
        <p:nvSpPr>
          <p:cNvPr id="3" name="Content Placeholder 2">
            <a:extLst>
              <a:ext uri="{FF2B5EF4-FFF2-40B4-BE49-F238E27FC236}">
                <a16:creationId xmlns:a16="http://schemas.microsoft.com/office/drawing/2014/main" xmlns="" id="{9F541FAF-730D-47FE-9638-C05616C31320}"/>
              </a:ext>
            </a:extLst>
          </p:cNvPr>
          <p:cNvSpPr>
            <a:spLocks noGrp="1"/>
          </p:cNvSpPr>
          <p:nvPr>
            <p:ph idx="1"/>
          </p:nvPr>
        </p:nvSpPr>
        <p:spPr>
          <a:xfrm>
            <a:off x="3893127" y="318656"/>
            <a:ext cx="7706875" cy="6539344"/>
          </a:xfrm>
        </p:spPr>
        <p:txBody>
          <a:bodyPr>
            <a:noAutofit/>
          </a:bodyPr>
          <a:lstStyle/>
          <a:p>
            <a:pPr>
              <a:buNone/>
            </a:pPr>
            <a:r>
              <a:rPr lang="en-IN" sz="3600" b="1" dirty="0" smtClean="0"/>
              <a:t>	Data Flow Diagram</a:t>
            </a:r>
            <a:endParaRPr lang="en-US" sz="3600" dirty="0" smtClean="0"/>
          </a:p>
          <a:p>
            <a:pPr>
              <a:lnSpc>
                <a:spcPct val="150000"/>
              </a:lnSpc>
              <a:buNone/>
            </a:pPr>
            <a:r>
              <a:rPr lang="en-IN" sz="3200" dirty="0" smtClean="0">
                <a:latin typeface="Book Antiqua" pitchFamily="18" charset="0"/>
              </a:rPr>
              <a:t>  </a:t>
            </a:r>
            <a:r>
              <a:rPr lang="en-IN" sz="2800" dirty="0" smtClean="0">
                <a:latin typeface="Book Antiqua" pitchFamily="18" charset="0"/>
              </a:rPr>
              <a:t>A Data Flow Diagram (DFD) is a graphical representation of the “flow” of the data through an information System.  It is common practice for designer to draw a context level DFD first which shows the interaction between the system and outside entities. </a:t>
            </a:r>
            <a:endParaRPr lang="en-US" sz="2800" dirty="0" smtClean="0">
              <a:latin typeface="Book Antiqua" pitchFamily="18" charset="0"/>
            </a:endParaRPr>
          </a:p>
          <a:p>
            <a:pPr>
              <a:buNone/>
            </a:pPr>
            <a:endParaRPr lang="en-US" sz="2800" dirty="0" smtClean="0">
              <a:latin typeface="Book Antiqua" pitchFamily="18" charset="0"/>
            </a:endParaRPr>
          </a:p>
          <a:p>
            <a:pPr>
              <a:buNone/>
            </a:pPr>
            <a:endParaRPr lang="en-US" sz="3600" b="1" dirty="0" smtClean="0">
              <a:latin typeface="Book Antiqua" pitchFamily="18" charset="0"/>
            </a:endParaRPr>
          </a:p>
        </p:txBody>
      </p:sp>
    </p:spTree>
    <p:extLst>
      <p:ext uri="{BB962C8B-B14F-4D97-AF65-F5344CB8AC3E}">
        <p14:creationId xmlns:p14="http://schemas.microsoft.com/office/powerpoint/2010/main" val="2194233190"/>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5674" y="1719618"/>
            <a:ext cx="10820400" cy="4148919"/>
          </a:xfrm>
        </p:spPr>
        <p:txBody>
          <a:bodyPr/>
          <a:lstStyle/>
          <a:p>
            <a:pPr marL="0" indent="0">
              <a:lnSpc>
                <a:spcPct val="100000"/>
              </a:lnSpc>
              <a:buNone/>
            </a:pPr>
            <a:r>
              <a:rPr lang="en-US" b="1" dirty="0"/>
              <a:t> </a:t>
            </a:r>
            <a:r>
              <a:rPr lang="en-US" sz="2400" b="1" dirty="0"/>
              <a:t>Rules for Constructing </a:t>
            </a:r>
            <a:r>
              <a:rPr lang="en-US" sz="2400" b="1" dirty="0" smtClean="0"/>
              <a:t>DFD</a:t>
            </a:r>
          </a:p>
          <a:p>
            <a:pPr marL="0" indent="0">
              <a:lnSpc>
                <a:spcPct val="100000"/>
              </a:lnSpc>
              <a:buNone/>
            </a:pPr>
            <a:endParaRPr lang="en-IN" sz="2400" dirty="0"/>
          </a:p>
          <a:p>
            <a:pPr lvl="0">
              <a:lnSpc>
                <a:spcPct val="100000"/>
              </a:lnSpc>
            </a:pPr>
            <a:r>
              <a:rPr lang="en-US" sz="2400" dirty="0"/>
              <a:t>Process should be named for easy understanding.</a:t>
            </a:r>
            <a:endParaRPr lang="en-IN" sz="2400" dirty="0"/>
          </a:p>
          <a:p>
            <a:pPr lvl="0">
              <a:lnSpc>
                <a:spcPct val="100000"/>
              </a:lnSpc>
            </a:pPr>
            <a:r>
              <a:rPr lang="en-US" sz="2400" dirty="0"/>
              <a:t>The direction of flow, top to bottom and from left to right should be specified.</a:t>
            </a:r>
            <a:endParaRPr lang="en-IN" sz="2400" dirty="0"/>
          </a:p>
          <a:p>
            <a:pPr lvl="0">
              <a:lnSpc>
                <a:spcPct val="100000"/>
              </a:lnSpc>
            </a:pPr>
            <a:r>
              <a:rPr lang="en-US" sz="2400" dirty="0"/>
              <a:t>The direction of flow should not allow any kind of loops.</a:t>
            </a:r>
          </a:p>
        </p:txBody>
      </p:sp>
    </p:spTree>
    <p:extLst>
      <p:ext uri="{BB962C8B-B14F-4D97-AF65-F5344CB8AC3E}">
        <p14:creationId xmlns:p14="http://schemas.microsoft.com/office/powerpoint/2010/main" val="2544960906"/>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157041544"/>
              </p:ext>
            </p:extLst>
          </p:nvPr>
        </p:nvGraphicFramePr>
        <p:xfrm>
          <a:off x="477672" y="1487606"/>
          <a:ext cx="11341289" cy="5549062"/>
        </p:xfrm>
        <a:graphic>
          <a:graphicData uri="http://schemas.openxmlformats.org/drawingml/2006/table">
            <a:tbl>
              <a:tblPr firstRow="1" firstCol="1" bandRow="1">
                <a:tableStyleId>{5C22544A-7EE6-4342-B048-85BDC9FD1C3A}</a:tableStyleId>
              </a:tblPr>
              <a:tblGrid>
                <a:gridCol w="4380931"/>
                <a:gridCol w="6960358"/>
              </a:tblGrid>
              <a:tr h="560798">
                <a:tc>
                  <a:txBody>
                    <a:bodyPr/>
                    <a:lstStyle/>
                    <a:p>
                      <a:pPr marL="0" marR="0" algn="l">
                        <a:lnSpc>
                          <a:spcPct val="115000"/>
                        </a:lnSpc>
                        <a:spcBef>
                          <a:spcPts val="0"/>
                        </a:spcBef>
                        <a:spcAft>
                          <a:spcPts val="1000"/>
                        </a:spcAft>
                      </a:pPr>
                      <a:r>
                        <a:rPr lang="en-US" sz="3200" dirty="0">
                          <a:effectLst/>
                        </a:rPr>
                        <a:t>Symbol</a:t>
                      </a:r>
                      <a:endParaRPr lang="en-IN" sz="32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59371" marR="59371" marT="0" marB="0"/>
                </a:tc>
                <a:tc>
                  <a:txBody>
                    <a:bodyPr/>
                    <a:lstStyle/>
                    <a:p>
                      <a:pPr marL="0" marR="0" algn="l">
                        <a:lnSpc>
                          <a:spcPct val="115000"/>
                        </a:lnSpc>
                        <a:spcBef>
                          <a:spcPts val="0"/>
                        </a:spcBef>
                        <a:spcAft>
                          <a:spcPts val="1000"/>
                        </a:spcAft>
                      </a:pPr>
                      <a:r>
                        <a:rPr lang="en-US" sz="3200" dirty="0">
                          <a:effectLst/>
                        </a:rPr>
                        <a:t>Description</a:t>
                      </a:r>
                      <a:endParaRPr lang="en-IN" sz="32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59371" marR="59371" marT="0" marB="0"/>
                </a:tc>
              </a:tr>
              <a:tr h="1639303">
                <a:tc>
                  <a:txBody>
                    <a:bodyPr/>
                    <a:lstStyle/>
                    <a:p>
                      <a:pPr marL="0" marR="0" algn="l">
                        <a:lnSpc>
                          <a:spcPct val="115000"/>
                        </a:lnSpc>
                        <a:spcBef>
                          <a:spcPts val="0"/>
                        </a:spcBef>
                        <a:spcAft>
                          <a:spcPts val="1000"/>
                        </a:spcAft>
                      </a:pPr>
                      <a:endParaRPr lang="en-US" sz="1400" dirty="0">
                        <a:effectLst/>
                      </a:endParaRPr>
                    </a:p>
                    <a:p>
                      <a:pPr marL="0" marR="0" algn="l">
                        <a:lnSpc>
                          <a:spcPct val="115000"/>
                        </a:lnSpc>
                        <a:spcBef>
                          <a:spcPts val="0"/>
                        </a:spcBef>
                        <a:spcAft>
                          <a:spcPts val="1000"/>
                        </a:spcAft>
                      </a:pPr>
                      <a:r>
                        <a:rPr lang="en-US" sz="1400" dirty="0">
                          <a:effectLst/>
                        </a:rPr>
                        <a:t>           </a:t>
                      </a:r>
                      <a:endParaRPr lang="en-IN" sz="1400" dirty="0">
                        <a:effectLst/>
                      </a:endParaRPr>
                    </a:p>
                    <a:p>
                      <a:pPr marL="0" marR="0" algn="l">
                        <a:lnSpc>
                          <a:spcPct val="115000"/>
                        </a:lnSpc>
                        <a:spcBef>
                          <a:spcPts val="0"/>
                        </a:spcBef>
                        <a:spcAft>
                          <a:spcPts val="1000"/>
                        </a:spcAft>
                      </a:pPr>
                      <a:r>
                        <a:rPr lang="en-US" sz="1400" dirty="0">
                          <a:effectLst/>
                        </a:rPr>
                        <a:t>                </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59371" marR="59371" marT="0" marB="0"/>
                </a:tc>
                <a:tc>
                  <a:txBody>
                    <a:bodyPr/>
                    <a:lstStyle/>
                    <a:p>
                      <a:pPr marL="0" marR="0" algn="l">
                        <a:lnSpc>
                          <a:spcPct val="115000"/>
                        </a:lnSpc>
                        <a:spcBef>
                          <a:spcPts val="0"/>
                        </a:spcBef>
                        <a:spcAft>
                          <a:spcPts val="1000"/>
                        </a:spcAft>
                      </a:pPr>
                      <a:r>
                        <a:rPr lang="en-US" sz="1800" dirty="0">
                          <a:effectLst/>
                        </a:rPr>
                        <a:t> </a:t>
                      </a:r>
                      <a:endParaRPr lang="en-IN" sz="1800" dirty="0">
                        <a:effectLst/>
                      </a:endParaRPr>
                    </a:p>
                    <a:p>
                      <a:pPr marL="0" marR="0" algn="l">
                        <a:lnSpc>
                          <a:spcPct val="115000"/>
                        </a:lnSpc>
                        <a:spcBef>
                          <a:spcPts val="0"/>
                        </a:spcBef>
                        <a:spcAft>
                          <a:spcPts val="1000"/>
                        </a:spcAft>
                      </a:pPr>
                      <a:r>
                        <a:rPr lang="en-US" sz="1800" dirty="0">
                          <a:effectLst/>
                        </a:rPr>
                        <a:t> </a:t>
                      </a:r>
                      <a:endParaRPr lang="en-IN" sz="1800" dirty="0">
                        <a:effectLst/>
                      </a:endParaRPr>
                    </a:p>
                    <a:p>
                      <a:pPr marL="0" marR="0" algn="l">
                        <a:lnSpc>
                          <a:spcPct val="115000"/>
                        </a:lnSpc>
                        <a:spcBef>
                          <a:spcPts val="0"/>
                        </a:spcBef>
                        <a:spcAft>
                          <a:spcPts val="1000"/>
                        </a:spcAft>
                      </a:pPr>
                      <a:r>
                        <a:rPr lang="en-US" sz="1800" dirty="0">
                          <a:effectLst/>
                        </a:rPr>
                        <a:t>The circle or bubble represents a process. A process is named, and each process is represented by a named circle.</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59371" marR="59371" marT="0" marB="0"/>
                </a:tc>
              </a:tr>
              <a:tr h="1020304">
                <a:tc>
                  <a:txBody>
                    <a:bodyPr/>
                    <a:lstStyle/>
                    <a:p>
                      <a:pPr marL="0" marR="0" algn="l">
                        <a:lnSpc>
                          <a:spcPct val="115000"/>
                        </a:lnSpc>
                        <a:spcBef>
                          <a:spcPts val="0"/>
                        </a:spcBef>
                        <a:spcAft>
                          <a:spcPts val="1000"/>
                        </a:spcAft>
                      </a:pPr>
                      <a:endParaRPr lang="en-US" sz="1400" dirty="0">
                        <a:effectLst/>
                      </a:endParaRPr>
                    </a:p>
                    <a:p>
                      <a:pPr marL="0" marR="0" algn="l">
                        <a:lnSpc>
                          <a:spcPct val="115000"/>
                        </a:lnSpc>
                        <a:spcBef>
                          <a:spcPts val="0"/>
                        </a:spcBef>
                        <a:spcAft>
                          <a:spcPts val="1000"/>
                        </a:spcAft>
                      </a:pPr>
                      <a:r>
                        <a:rPr lang="en-US" sz="1400" dirty="0">
                          <a:effectLst/>
                        </a:rPr>
                        <a:t>      </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59371" marR="59371" marT="0" marB="0"/>
                </a:tc>
                <a:tc>
                  <a:txBody>
                    <a:bodyPr/>
                    <a:lstStyle/>
                    <a:p>
                      <a:pPr marL="0" marR="0" algn="l">
                        <a:lnSpc>
                          <a:spcPct val="115000"/>
                        </a:lnSpc>
                        <a:spcBef>
                          <a:spcPts val="0"/>
                        </a:spcBef>
                        <a:spcAft>
                          <a:spcPts val="1000"/>
                        </a:spcAft>
                      </a:pPr>
                      <a:r>
                        <a:rPr lang="en-US" sz="1800" dirty="0">
                          <a:effectLst/>
                        </a:rPr>
                        <a:t> </a:t>
                      </a:r>
                      <a:endParaRPr lang="en-IN" sz="1800" dirty="0">
                        <a:effectLst/>
                      </a:endParaRPr>
                    </a:p>
                    <a:p>
                      <a:pPr marL="0" marR="0" algn="l">
                        <a:lnSpc>
                          <a:spcPct val="115000"/>
                        </a:lnSpc>
                        <a:spcBef>
                          <a:spcPts val="0"/>
                        </a:spcBef>
                        <a:spcAft>
                          <a:spcPts val="1000"/>
                        </a:spcAft>
                      </a:pPr>
                      <a:r>
                        <a:rPr lang="en-US" sz="1800" dirty="0">
                          <a:effectLst/>
                        </a:rPr>
                        <a:t>The source or sink is represented as a rectangular box. The source or sink is the net originator or the consumer of the data that flows in the system.</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59371" marR="59371" marT="0" marB="0"/>
                </a:tc>
              </a:tr>
              <a:tr h="766107">
                <a:tc>
                  <a:txBody>
                    <a:bodyPr/>
                    <a:lstStyle/>
                    <a:p>
                      <a:pPr marL="0" marR="0" algn="l">
                        <a:lnSpc>
                          <a:spcPct val="115000"/>
                        </a:lnSpc>
                        <a:spcBef>
                          <a:spcPts val="0"/>
                        </a:spcBef>
                        <a:spcAft>
                          <a:spcPts val="1000"/>
                        </a:spcAft>
                      </a:pPr>
                      <a:r>
                        <a:rPr lang="en-US" sz="1400" dirty="0">
                          <a:effectLst/>
                        </a:rPr>
                        <a:t> </a:t>
                      </a:r>
                      <a:endParaRPr lang="en-IN" sz="1400" dirty="0">
                        <a:effectLst/>
                      </a:endParaRPr>
                    </a:p>
                    <a:p>
                      <a:pPr marL="0" marR="0" algn="l">
                        <a:lnSpc>
                          <a:spcPct val="115000"/>
                        </a:lnSpc>
                        <a:spcBef>
                          <a:spcPts val="0"/>
                        </a:spcBef>
                        <a:spcAft>
                          <a:spcPts val="1000"/>
                        </a:spcAft>
                      </a:pPr>
                      <a:r>
                        <a:rPr lang="en-US" sz="1400" dirty="0">
                          <a:effectLst/>
                        </a:rPr>
                        <a:t>          </a:t>
                      </a:r>
                      <a:endParaRPr lang="en-IN" sz="1400" dirty="0">
                        <a:effectLst/>
                      </a:endParaRPr>
                    </a:p>
                    <a:p>
                      <a:pPr marL="0" marR="0" algn="l">
                        <a:lnSpc>
                          <a:spcPct val="115000"/>
                        </a:lnSpc>
                        <a:spcBef>
                          <a:spcPts val="0"/>
                        </a:spcBef>
                        <a:spcAft>
                          <a:spcPts val="1000"/>
                        </a:spcAft>
                      </a:pPr>
                      <a:r>
                        <a:rPr lang="en-US" sz="1400" dirty="0">
                          <a:effectLst/>
                        </a:rPr>
                        <a:t> </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59371" marR="59371" marT="0" marB="0"/>
                </a:tc>
                <a:tc>
                  <a:txBody>
                    <a:bodyPr/>
                    <a:lstStyle/>
                    <a:p>
                      <a:pPr marL="0" marR="0" algn="l">
                        <a:lnSpc>
                          <a:spcPct val="115000"/>
                        </a:lnSpc>
                        <a:spcBef>
                          <a:spcPts val="0"/>
                        </a:spcBef>
                        <a:spcAft>
                          <a:spcPts val="1000"/>
                        </a:spcAft>
                      </a:pPr>
                      <a:r>
                        <a:rPr lang="en-US" sz="1800" dirty="0">
                          <a:effectLst/>
                        </a:rPr>
                        <a:t>The arrow represents the flow of data through the system. The labeled arrows enter or leave the bubbles</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59371" marR="59371" marT="0" marB="0"/>
                </a:tc>
              </a:tr>
              <a:tr h="921352">
                <a:tc>
                  <a:txBody>
                    <a:bodyPr/>
                    <a:lstStyle/>
                    <a:p>
                      <a:pPr marL="0" marR="0" algn="l">
                        <a:lnSpc>
                          <a:spcPct val="115000"/>
                        </a:lnSpc>
                        <a:spcBef>
                          <a:spcPts val="0"/>
                        </a:spcBef>
                        <a:spcAft>
                          <a:spcPts val="1000"/>
                        </a:spcAft>
                      </a:pPr>
                      <a:r>
                        <a:rPr lang="en-US" sz="1400" dirty="0">
                          <a:effectLst/>
                        </a:rPr>
                        <a:t>  </a:t>
                      </a:r>
                      <a:endParaRPr lang="en-IN" sz="1400" dirty="0">
                        <a:effectLst/>
                      </a:endParaRPr>
                    </a:p>
                    <a:p>
                      <a:pPr marL="0" marR="0" algn="l">
                        <a:lnSpc>
                          <a:spcPct val="115000"/>
                        </a:lnSpc>
                        <a:spcBef>
                          <a:spcPts val="0"/>
                        </a:spcBef>
                        <a:spcAft>
                          <a:spcPts val="1000"/>
                        </a:spcAft>
                      </a:pPr>
                      <a:r>
                        <a:rPr lang="en-US" sz="1400" dirty="0">
                          <a:effectLst/>
                        </a:rPr>
                        <a:t> </a:t>
                      </a:r>
                      <a:endParaRPr lang="en-IN" sz="1400" dirty="0">
                        <a:effectLst/>
                      </a:endParaRPr>
                    </a:p>
                    <a:p>
                      <a:pPr marL="0" marR="0" algn="l">
                        <a:lnSpc>
                          <a:spcPct val="115000"/>
                        </a:lnSpc>
                        <a:spcBef>
                          <a:spcPts val="0"/>
                        </a:spcBef>
                        <a:spcAft>
                          <a:spcPts val="1000"/>
                        </a:spcAft>
                      </a:pPr>
                      <a:r>
                        <a:rPr lang="en-US" sz="1400" dirty="0">
                          <a:effectLst/>
                        </a:rPr>
                        <a:t> </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59371" marR="59371" marT="0" marB="0"/>
                </a:tc>
                <a:tc>
                  <a:txBody>
                    <a:bodyPr/>
                    <a:lstStyle/>
                    <a:p>
                      <a:pPr marL="0" marR="0" algn="l">
                        <a:lnSpc>
                          <a:spcPct val="115000"/>
                        </a:lnSpc>
                        <a:spcBef>
                          <a:spcPts val="0"/>
                        </a:spcBef>
                        <a:spcAft>
                          <a:spcPts val="1000"/>
                        </a:spcAft>
                      </a:pPr>
                      <a:r>
                        <a:rPr lang="en-IN" sz="1600" dirty="0">
                          <a:effectLst/>
                        </a:rPr>
                        <a:t/>
                      </a:r>
                      <a:br>
                        <a:rPr lang="en-IN" sz="1600" dirty="0">
                          <a:effectLst/>
                        </a:rPr>
                      </a:br>
                      <a:r>
                        <a:rPr lang="en-US" sz="1800" dirty="0">
                          <a:effectLst/>
                        </a:rPr>
                        <a:t>The database is represented with the open box symbol</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59371" marR="59371" marT="0" marB="0"/>
                </a:tc>
              </a:tr>
            </a:tbl>
          </a:graphicData>
        </a:graphic>
      </p:graphicFrame>
      <p:sp>
        <p:nvSpPr>
          <p:cNvPr id="4" name="Title 1">
            <a:extLst>
              <a:ext uri="{FF2B5EF4-FFF2-40B4-BE49-F238E27FC236}">
                <a16:creationId xmlns:a16="http://schemas.microsoft.com/office/drawing/2014/main" xmlns="" id="{A389EA88-8D83-4F3F-A4C1-4B16E2377F9E}"/>
              </a:ext>
            </a:extLst>
          </p:cNvPr>
          <p:cNvSpPr>
            <a:spLocks noGrp="1"/>
          </p:cNvSpPr>
          <p:nvPr>
            <p:ph type="title"/>
          </p:nvPr>
        </p:nvSpPr>
        <p:spPr>
          <a:xfrm>
            <a:off x="4176214" y="395884"/>
            <a:ext cx="7329985" cy="1293028"/>
          </a:xfrm>
        </p:spPr>
        <p:txBody>
          <a:bodyPr>
            <a:no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IN" sz="2000" b="1" cap="none"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Cambria" pitchFamily="18" charset="0"/>
                <a:ea typeface="Cambria" pitchFamily="18" charset="0"/>
              </a:rPr>
              <a:t>   </a:t>
            </a:r>
            <a:r>
              <a:rPr lang="en-IN" sz="2800" b="1" cap="none" dirty="0" smtClean="0">
                <a:ln w="11430"/>
                <a:solidFill>
                  <a:srgbClr val="00B050"/>
                </a:solidFill>
                <a:effectLst>
                  <a:outerShdw blurRad="50800" dist="39000" dir="5460000" algn="tl">
                    <a:srgbClr val="000000">
                      <a:alpha val="38000"/>
                    </a:srgbClr>
                  </a:outerShdw>
                </a:effectLst>
                <a:latin typeface="Cambria" pitchFamily="18" charset="0"/>
                <a:ea typeface="Cambria" pitchFamily="18" charset="0"/>
              </a:rPr>
              <a:t>The DFD uses four symbols, and explained below</a:t>
            </a:r>
            <a:endParaRPr lang="en-US" sz="2000" b="1" cap="none" dirty="0">
              <a:ln w="11430"/>
              <a:solidFill>
                <a:srgbClr val="00B050"/>
              </a:solidFill>
              <a:effectLst>
                <a:outerShdw blurRad="50800" dist="39000" dir="5460000" algn="tl">
                  <a:srgbClr val="000000">
                    <a:alpha val="38000"/>
                  </a:srgbClr>
                </a:outerShdw>
              </a:effectLst>
              <a:latin typeface="Cambria" pitchFamily="18" charset="0"/>
              <a:ea typeface="Cambria" pitchFamily="18" charset="0"/>
            </a:endParaRPr>
          </a:p>
        </p:txBody>
      </p:sp>
      <p:pic>
        <p:nvPicPr>
          <p:cNvPr id="11" name="Picture 3"/>
          <p:cNvPicPr>
            <a:picLocks noChangeAspect="1" noChangeArrowheads="1"/>
          </p:cNvPicPr>
          <p:nvPr/>
        </p:nvPicPr>
        <p:blipFill>
          <a:blip r:embed="rId2" cstate="print"/>
          <a:srcRect/>
          <a:stretch>
            <a:fillRect/>
          </a:stretch>
        </p:blipFill>
        <p:spPr bwMode="auto">
          <a:xfrm>
            <a:off x="1927520" y="2349887"/>
            <a:ext cx="1387480" cy="1053735"/>
          </a:xfrm>
          <a:prstGeom prst="rect">
            <a:avLst/>
          </a:prstGeom>
          <a:noFill/>
        </p:spPr>
      </p:pic>
      <p:pic>
        <p:nvPicPr>
          <p:cNvPr id="12" name="Picture 5"/>
          <p:cNvPicPr>
            <a:picLocks noChangeAspect="1" noChangeArrowheads="1"/>
          </p:cNvPicPr>
          <p:nvPr/>
        </p:nvPicPr>
        <p:blipFill>
          <a:blip r:embed="rId3" cstate="print"/>
          <a:srcRect/>
          <a:stretch>
            <a:fillRect/>
          </a:stretch>
        </p:blipFill>
        <p:spPr bwMode="auto">
          <a:xfrm>
            <a:off x="1758028" y="3916605"/>
            <a:ext cx="2097087" cy="641350"/>
          </a:xfrm>
          <a:prstGeom prst="rect">
            <a:avLst/>
          </a:prstGeom>
          <a:noFill/>
        </p:spPr>
      </p:pic>
      <p:pic>
        <p:nvPicPr>
          <p:cNvPr id="13" name="Picture 7"/>
          <p:cNvPicPr>
            <a:picLocks noChangeAspect="1" noChangeArrowheads="1"/>
          </p:cNvPicPr>
          <p:nvPr/>
        </p:nvPicPr>
        <p:blipFill>
          <a:blip r:embed="rId4" cstate="print"/>
          <a:srcRect/>
          <a:stretch>
            <a:fillRect/>
          </a:stretch>
        </p:blipFill>
        <p:spPr bwMode="auto">
          <a:xfrm>
            <a:off x="1606423" y="5287589"/>
            <a:ext cx="2400300" cy="425450"/>
          </a:xfrm>
          <a:prstGeom prst="rect">
            <a:avLst/>
          </a:prstGeom>
          <a:noFill/>
        </p:spPr>
      </p:pic>
      <p:pic>
        <p:nvPicPr>
          <p:cNvPr id="14" name="Picture 9"/>
          <p:cNvPicPr>
            <a:picLocks noChangeAspect="1" noChangeArrowheads="1"/>
          </p:cNvPicPr>
          <p:nvPr/>
        </p:nvPicPr>
        <p:blipFill>
          <a:blip r:embed="rId5" cstate="print"/>
          <a:srcRect/>
          <a:stretch>
            <a:fillRect/>
          </a:stretch>
        </p:blipFill>
        <p:spPr bwMode="auto">
          <a:xfrm>
            <a:off x="1654444" y="6192638"/>
            <a:ext cx="2304256" cy="604962"/>
          </a:xfrm>
          <a:prstGeom prst="rect">
            <a:avLst/>
          </a:prstGeom>
          <a:noFill/>
        </p:spPr>
      </p:pic>
    </p:spTree>
    <p:extLst>
      <p:ext uri="{BB962C8B-B14F-4D97-AF65-F5344CB8AC3E}">
        <p14:creationId xmlns:p14="http://schemas.microsoft.com/office/powerpoint/2010/main" val="204271"/>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srcRect l="49879" t="19235" r="3369" b="8225"/>
          <a:stretch>
            <a:fillRect/>
          </a:stretch>
        </p:blipFill>
        <p:spPr bwMode="auto">
          <a:xfrm>
            <a:off x="-177421" y="-27295"/>
            <a:ext cx="8998357" cy="664646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l="25862" t="23000" r="25396" b="9768"/>
          <a:stretch>
            <a:fillRect/>
          </a:stretch>
        </p:blipFill>
        <p:spPr bwMode="auto">
          <a:xfrm>
            <a:off x="0" y="-1330656"/>
            <a:ext cx="12192000" cy="8188656"/>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srcRect l="22414" t="19935" r="22333" b="12608"/>
          <a:stretch>
            <a:fillRect/>
          </a:stretch>
        </p:blipFill>
        <p:spPr bwMode="auto">
          <a:xfrm>
            <a:off x="-109182" y="0"/>
            <a:ext cx="12301182" cy="6857999"/>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l="22295" t="19828" r="23542" b="30172"/>
          <a:stretch>
            <a:fillRect/>
          </a:stretch>
        </p:blipFill>
        <p:spPr bwMode="auto">
          <a:xfrm>
            <a:off x="0" y="0"/>
            <a:ext cx="12192000" cy="68580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l="22538" t="19181" r="23300" b="26293"/>
          <a:stretch>
            <a:fillRect/>
          </a:stretch>
        </p:blipFill>
        <p:spPr bwMode="auto">
          <a:xfrm>
            <a:off x="0" y="0"/>
            <a:ext cx="12192000" cy="68580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0700" y="1050976"/>
            <a:ext cx="8610600" cy="1293028"/>
          </a:xfrm>
        </p:spPr>
        <p:txBody>
          <a:bodyPr>
            <a:normAutofit/>
          </a:bodyPr>
          <a:lstStyle/>
          <a:p>
            <a:pPr algn="l"/>
            <a:r>
              <a:rPr lang="en-US" sz="3600" b="1" dirty="0">
                <a:latin typeface="Times New Roman" panose="02020603050405020304" pitchFamily="18" charset="0"/>
                <a:cs typeface="Times New Roman" panose="02020603050405020304" pitchFamily="18" charset="0"/>
              </a:rPr>
              <a:t>Title of the project:-</a:t>
            </a:r>
            <a:r>
              <a:rPr lang="en-US" sz="3600" dirty="0">
                <a:latin typeface="Times New Roman" panose="02020603050405020304" pitchFamily="18" charset="0"/>
                <a:cs typeface="Times New Roman" panose="02020603050405020304" pitchFamily="18" charset="0"/>
              </a:rPr>
              <a:t> </a:t>
            </a:r>
            <a:r>
              <a:rPr lang="en-US" sz="3600" b="1" dirty="0">
                <a:latin typeface="Times New Roman" panose="02020603050405020304" pitchFamily="18" charset="0"/>
                <a:cs typeface="Times New Roman" panose="02020603050405020304" pitchFamily="18" charset="0"/>
              </a:rPr>
              <a:t>CoolLens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85800" y="2194560"/>
            <a:ext cx="10820400" cy="4492843"/>
          </a:xfrm>
        </p:spPr>
        <p:txBody>
          <a:bodyPr/>
          <a:lstStyle/>
          <a:p>
            <a:pPr marL="0" indent="0" fontAlgn="base">
              <a:buNone/>
            </a:pPr>
            <a:r>
              <a:rPr lang="en-US" sz="2400" b="1" dirty="0" smtClean="0"/>
              <a:t>			</a:t>
            </a:r>
            <a:r>
              <a:rPr lang="en-US" sz="3600" b="1"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Main </a:t>
            </a:r>
            <a:r>
              <a:rPr lang="en-US" sz="3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objective of the project</a:t>
            </a:r>
            <a:r>
              <a:rPr lang="en-US" sz="2800" b="1"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n-US" sz="2800"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fontAlgn="base"/>
            <a:r>
              <a:rPr lang="en-US" sz="2400" dirty="0" smtClean="0">
                <a:latin typeface="Times New Roman" panose="02020603050405020304" pitchFamily="18" charset="0"/>
                <a:cs typeface="Times New Roman" pitchFamily="18" charset="0"/>
              </a:rPr>
              <a:t>The </a:t>
            </a:r>
            <a:r>
              <a:rPr lang="en-US" sz="2400" dirty="0">
                <a:latin typeface="Times New Roman" pitchFamily="18" charset="0"/>
                <a:cs typeface="Times New Roman" pitchFamily="18" charset="0"/>
              </a:rPr>
              <a:t>main objective of the eyewear website is to provide a convenient and hassle-free shopping experience for customers who are looking to purchase eyeglasses or sunglasses. </a:t>
            </a:r>
          </a:p>
          <a:p>
            <a:pPr fontAlgn="base"/>
            <a:r>
              <a:rPr lang="en-US" sz="2400" dirty="0">
                <a:latin typeface="Times New Roman" pitchFamily="18" charset="0"/>
                <a:cs typeface="Times New Roman" pitchFamily="18" charset="0"/>
              </a:rPr>
              <a:t>The website aims to offer a wide selection of frames from well-known brands, including designer brands, and provide customers with detailed product descriptions and high-quality images to help them make informed decisions.</a:t>
            </a:r>
          </a:p>
          <a:p>
            <a:pPr fontAlgn="base"/>
            <a:r>
              <a:rPr lang="en-US" sz="2400" dirty="0">
                <a:latin typeface="Times New Roman" pitchFamily="18" charset="0"/>
                <a:cs typeface="Times New Roman" pitchFamily="18" charset="0"/>
              </a:rPr>
              <a:t>Trusted – tension free and reliable delivery of the product.</a:t>
            </a:r>
          </a:p>
          <a:p>
            <a:endParaRPr lang="en-US" dirty="0"/>
          </a:p>
        </p:txBody>
      </p:sp>
    </p:spTree>
    <p:extLst>
      <p:ext uri="{BB962C8B-B14F-4D97-AF65-F5344CB8AC3E}">
        <p14:creationId xmlns:p14="http://schemas.microsoft.com/office/powerpoint/2010/main" val="1735817048"/>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408227" y="0"/>
            <a:ext cx="6851176" cy="6858000"/>
          </a:xfrm>
          <a:prstGeom prst="rect">
            <a:avLst/>
          </a:prstGeom>
        </p:spPr>
      </p:pic>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srcRect l="4254" t="19408" r="53024" b="8882"/>
          <a:stretch>
            <a:fillRect/>
          </a:stretch>
        </p:blipFill>
        <p:spPr bwMode="auto">
          <a:xfrm>
            <a:off x="3330055" y="-1"/>
            <a:ext cx="8720918" cy="6858001"/>
          </a:xfrm>
          <a:prstGeom prst="rect">
            <a:avLst/>
          </a:prstGeom>
          <a:noFill/>
          <a:ln w="9525">
            <a:noFill/>
            <a:miter lim="800000"/>
            <a:headEnd/>
            <a:tailEnd/>
          </a:ln>
        </p:spPr>
      </p:pic>
      <p:pic>
        <p:nvPicPr>
          <p:cNvPr id="2052" name="Picture 4"/>
          <p:cNvPicPr>
            <a:picLocks noChangeAspect="1" noChangeArrowheads="1"/>
          </p:cNvPicPr>
          <p:nvPr/>
        </p:nvPicPr>
        <p:blipFill>
          <a:blip r:embed="rId3"/>
          <a:srcRect l="4844" t="28125" r="72982" b="63470"/>
          <a:stretch>
            <a:fillRect/>
          </a:stretch>
        </p:blipFill>
        <p:spPr bwMode="auto">
          <a:xfrm>
            <a:off x="535793" y="3121571"/>
            <a:ext cx="3168869" cy="61485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xmlns="" id="{50496C6C-A85F-426B-9ED1-3444166CE4E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8DE5CD8D-E704-46A1-BC3E-9A644A9FFD4E}"/>
              </a:ext>
            </a:extLst>
          </p:cNvPr>
          <p:cNvSpPr>
            <a:spLocks noGrp="1"/>
          </p:cNvSpPr>
          <p:nvPr>
            <p:ph type="ctrTitle"/>
          </p:nvPr>
        </p:nvSpPr>
        <p:spPr>
          <a:xfrm>
            <a:off x="792483" y="821265"/>
            <a:ext cx="9349044" cy="5222117"/>
          </a:xfrm>
        </p:spPr>
        <p:txBody>
          <a:bodyPr anchor="ctr">
            <a:normAutofit/>
          </a:bodyPr>
          <a:lstStyle/>
          <a:p>
            <a:pPr algn="ctr"/>
            <a:r>
              <a:rPr lang="en-IN" sz="7200" dirty="0" smtClean="0">
                <a:latin typeface="Cambria Math" panose="02040503050406030204" pitchFamily="18" charset="0"/>
                <a:ea typeface="Cambria Math" panose="02040503050406030204" pitchFamily="18" charset="0"/>
              </a:rPr>
              <a:t>DATABASE DESIGN</a:t>
            </a:r>
            <a:br>
              <a:rPr lang="en-IN" sz="7200" dirty="0" smtClean="0">
                <a:latin typeface="Cambria Math" panose="02040503050406030204" pitchFamily="18" charset="0"/>
                <a:ea typeface="Cambria Math" panose="02040503050406030204" pitchFamily="18" charset="0"/>
              </a:rPr>
            </a:br>
            <a:endParaRPr lang="en-US" sz="7200" dirty="0"/>
          </a:p>
        </p:txBody>
      </p:sp>
      <p:sp>
        <p:nvSpPr>
          <p:cNvPr id="3" name="Subtitle 2">
            <a:extLst>
              <a:ext uri="{FF2B5EF4-FFF2-40B4-BE49-F238E27FC236}">
                <a16:creationId xmlns:a16="http://schemas.microsoft.com/office/drawing/2014/main" xmlns="" id="{E309A740-48C5-4AE5-879B-F567D3D7ACDC}"/>
              </a:ext>
            </a:extLst>
          </p:cNvPr>
          <p:cNvSpPr>
            <a:spLocks noGrp="1"/>
          </p:cNvSpPr>
          <p:nvPr>
            <p:ph type="subTitle" idx="1"/>
          </p:nvPr>
        </p:nvSpPr>
        <p:spPr>
          <a:xfrm>
            <a:off x="7903028" y="821265"/>
            <a:ext cx="3265713" cy="5222117"/>
          </a:xfrm>
        </p:spPr>
        <p:txBody>
          <a:bodyPr anchor="ctr">
            <a:normAutofit/>
          </a:bodyPr>
          <a:lstStyle/>
          <a:p>
            <a:endParaRPr lang="en-US" dirty="0"/>
          </a:p>
        </p:txBody>
      </p:sp>
    </p:spTree>
    <p:extLst>
      <p:ext uri="{BB962C8B-B14F-4D97-AF65-F5344CB8AC3E}">
        <p14:creationId xmlns:p14="http://schemas.microsoft.com/office/powerpoint/2010/main" val="3754664940"/>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A38A195E-584A-485A-BECD-66468900B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40177A7-740C-43C7-8F2D-BD7067F12C9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xmlns="" id="{FF525AAA-82CE-4027-A26C-B0EFFD856F2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xmlns="" id="{A389EA88-8D83-4F3F-A4C1-4B16E2377F9E}"/>
              </a:ext>
            </a:extLst>
          </p:cNvPr>
          <p:cNvSpPr>
            <a:spLocks noGrp="1"/>
          </p:cNvSpPr>
          <p:nvPr>
            <p:ph type="title"/>
          </p:nvPr>
        </p:nvSpPr>
        <p:spPr>
          <a:xfrm>
            <a:off x="4180727" y="0"/>
            <a:ext cx="7020838" cy="1473958"/>
          </a:xfrm>
        </p:spPr>
        <p:txBody>
          <a:bodyPr>
            <a:normAutofit fontScale="90000"/>
          </a:bodyPr>
          <a:lstStyle/>
          <a:p>
            <a:pPr algn="ctr">
              <a:lnSpc>
                <a:spcPct val="100000"/>
              </a:lnSpc>
            </a:pPr>
            <a:r>
              <a:rPr lang="en-US" dirty="0" smtClean="0"/>
              <a:t> </a:t>
            </a:r>
            <a:br>
              <a:rPr lang="en-US" dirty="0" smtClean="0"/>
            </a:br>
            <a:r>
              <a:rPr lang="en-US" dirty="0" smtClean="0"/>
              <a:t/>
            </a:r>
            <a:br>
              <a:rPr lang="en-US" dirty="0" smtClean="0"/>
            </a:br>
            <a:r>
              <a:rPr lang="en-US" b="1" dirty="0" smtClean="0">
                <a:latin typeface="Book Antiqua" pitchFamily="18" charset="0"/>
              </a:rPr>
              <a:t> </a:t>
            </a:r>
            <a:r>
              <a:rPr lang="en-US" sz="3100" b="1" dirty="0" smtClean="0">
                <a:latin typeface="Book Antiqua" pitchFamily="18" charset="0"/>
              </a:rPr>
              <a:t>Chapter 5</a:t>
            </a:r>
            <a:br>
              <a:rPr lang="en-US" sz="3100" b="1" dirty="0" smtClean="0">
                <a:latin typeface="Book Antiqua" pitchFamily="18" charset="0"/>
              </a:rPr>
            </a:br>
            <a:r>
              <a:rPr lang="en-US" sz="3100" b="1" dirty="0" smtClean="0">
                <a:latin typeface="Book Antiqua" pitchFamily="18" charset="0"/>
              </a:rPr>
              <a:t>     Database Design </a:t>
            </a:r>
            <a:br>
              <a:rPr lang="en-US" sz="3100" b="1" dirty="0" smtClean="0">
                <a:latin typeface="Book Antiqua" pitchFamily="18" charset="0"/>
              </a:rPr>
            </a:br>
            <a:r>
              <a:rPr lang="en-IN" dirty="0" smtClean="0"/>
              <a:t/>
            </a:r>
            <a:br>
              <a:rPr lang="en-IN" dirty="0" smtClean="0"/>
            </a:br>
            <a:r>
              <a:rPr lang="en-IN" b="1" dirty="0" smtClean="0"/>
              <a:t> </a:t>
            </a:r>
            <a:br>
              <a:rPr lang="en-IN" b="1" dirty="0" smtClean="0"/>
            </a:br>
            <a:endParaRPr lang="en-US" b="1" dirty="0">
              <a:latin typeface="Book Antiqua" pitchFamily="18" charset="0"/>
            </a:endParaRPr>
          </a:p>
        </p:txBody>
      </p:sp>
      <p:sp>
        <p:nvSpPr>
          <p:cNvPr id="3" name="Content Placeholder 2">
            <a:extLst>
              <a:ext uri="{FF2B5EF4-FFF2-40B4-BE49-F238E27FC236}">
                <a16:creationId xmlns:a16="http://schemas.microsoft.com/office/drawing/2014/main" xmlns="" id="{9F541FAF-730D-47FE-9638-C05616C31320}"/>
              </a:ext>
            </a:extLst>
          </p:cNvPr>
          <p:cNvSpPr>
            <a:spLocks noGrp="1"/>
          </p:cNvSpPr>
          <p:nvPr>
            <p:ph idx="1"/>
          </p:nvPr>
        </p:nvSpPr>
        <p:spPr>
          <a:xfrm>
            <a:off x="3837709" y="1091821"/>
            <a:ext cx="8254207" cy="5766178"/>
          </a:xfrm>
        </p:spPr>
        <p:txBody>
          <a:bodyPr>
            <a:noAutofit/>
          </a:bodyPr>
          <a:lstStyle/>
          <a:p>
            <a:pPr marL="0" indent="0">
              <a:buNone/>
            </a:pPr>
            <a:r>
              <a:rPr lang="en-US" sz="2000" b="1" dirty="0"/>
              <a:t> </a:t>
            </a:r>
            <a:r>
              <a:rPr lang="en-US" sz="2000" b="1" dirty="0" smtClean="0"/>
              <a:t>  </a:t>
            </a:r>
            <a:r>
              <a:rPr lang="en-US" sz="2400" b="1" dirty="0" smtClean="0">
                <a:latin typeface="Times New Roman" panose="02020603050405020304" pitchFamily="18" charset="0"/>
                <a:cs typeface="Times New Roman" panose="02020603050405020304" pitchFamily="18" charset="0"/>
              </a:rPr>
              <a:t>Introduction</a:t>
            </a:r>
          </a:p>
          <a:p>
            <a:pPr>
              <a:lnSpc>
                <a:spcPct val="100000"/>
              </a:lnSpc>
              <a:buNone/>
            </a:pPr>
            <a:r>
              <a:rPr lang="en-US" sz="1400" dirty="0" smtClean="0">
                <a:latin typeface="Book Antiqua" pitchFamily="18" charset="0"/>
              </a:rPr>
              <a:t>     </a:t>
            </a:r>
            <a:r>
              <a:rPr lang="en-US" sz="1800" dirty="0" smtClean="0">
                <a:latin typeface="Bookman Old Style" pitchFamily="18" charset="0"/>
              </a:rPr>
              <a:t>Database Design maintains the data required by the system.</a:t>
            </a:r>
          </a:p>
          <a:p>
            <a:pPr>
              <a:lnSpc>
                <a:spcPct val="100000"/>
              </a:lnSpc>
              <a:buNone/>
            </a:pPr>
            <a:r>
              <a:rPr lang="en-US" sz="1800" dirty="0">
                <a:latin typeface="Bookman Old Style" pitchFamily="18" charset="0"/>
              </a:rPr>
              <a:t>	</a:t>
            </a:r>
            <a:r>
              <a:rPr lang="en-US" sz="1800" dirty="0" smtClean="0">
                <a:latin typeface="Bookman Old Style" pitchFamily="18" charset="0"/>
              </a:rPr>
              <a:t>The goal good database design is to achieve optical performance, accuracy, integrity, and scalability while meeting the specific requirements of an application or system.</a:t>
            </a:r>
          </a:p>
          <a:p>
            <a:pPr>
              <a:lnSpc>
                <a:spcPct val="100000"/>
              </a:lnSpc>
              <a:buNone/>
            </a:pPr>
            <a:endParaRPr lang="en-US" sz="1800" dirty="0" smtClean="0">
              <a:latin typeface="Bookman Old Style" pitchFamily="18" charset="0"/>
            </a:endParaRPr>
          </a:p>
          <a:p>
            <a:pPr>
              <a:buNone/>
            </a:pPr>
            <a:r>
              <a:rPr lang="en-US" sz="1800" b="1" dirty="0" smtClean="0"/>
              <a:t>	</a:t>
            </a:r>
            <a:r>
              <a:rPr lang="en-US" sz="2400" b="1" dirty="0" smtClean="0">
                <a:latin typeface="Times New Roman" panose="02020603050405020304" pitchFamily="18" charset="0"/>
                <a:cs typeface="Times New Roman" panose="02020603050405020304" pitchFamily="18" charset="0"/>
              </a:rPr>
              <a:t>Database</a:t>
            </a:r>
          </a:p>
          <a:p>
            <a:pPr>
              <a:lnSpc>
                <a:spcPct val="100000"/>
              </a:lnSpc>
            </a:pPr>
            <a:r>
              <a:rPr lang="en-US" sz="1600" dirty="0" smtClean="0">
                <a:latin typeface="Cambria" pitchFamily="18" charset="0"/>
                <a:ea typeface="Cambria" pitchFamily="18" charset="0"/>
              </a:rPr>
              <a:t>  </a:t>
            </a:r>
            <a:r>
              <a:rPr lang="en-US" sz="2000" dirty="0" smtClean="0">
                <a:latin typeface="Bookman Old Style" pitchFamily="18" charset="0"/>
                <a:ea typeface="Cambria" pitchFamily="18" charset="0"/>
              </a:rPr>
              <a:t>A database is a collection of data organized to allow easy access of retrievals, additions, modifications and deletions.</a:t>
            </a:r>
          </a:p>
          <a:p>
            <a:pPr>
              <a:lnSpc>
                <a:spcPct val="100000"/>
              </a:lnSpc>
            </a:pPr>
            <a:r>
              <a:rPr lang="en-US" sz="2000" dirty="0" smtClean="0">
                <a:latin typeface="Bookman Old Style" pitchFamily="18" charset="0"/>
                <a:ea typeface="Cambria" pitchFamily="18" charset="0"/>
              </a:rPr>
              <a:t>A typical database consists of different parts as shown in the following figure. The Database server (Sqlite3 Server) in the top level  software that can be accessed by multiple users. Within the database server, number of database can be stored.</a:t>
            </a:r>
          </a:p>
          <a:p>
            <a:pPr>
              <a:lnSpc>
                <a:spcPct val="100000"/>
              </a:lnSpc>
            </a:pPr>
            <a:r>
              <a:rPr lang="en-US" sz="2000" dirty="0">
                <a:latin typeface="Bookman Old Style" pitchFamily="18" charset="0"/>
              </a:rPr>
              <a:t>Database Tables used are described in the following sections.</a:t>
            </a:r>
            <a:endParaRPr lang="en-US" sz="1600" dirty="0">
              <a:latin typeface="Bookman Old Style" pitchFamily="18" charset="0"/>
            </a:endParaRPr>
          </a:p>
          <a:p>
            <a:pPr>
              <a:lnSpc>
                <a:spcPct val="100000"/>
              </a:lnSpc>
            </a:pPr>
            <a:endParaRPr lang="en-IN" sz="2000" dirty="0" smtClean="0">
              <a:latin typeface="Book Antiqua" pitchFamily="18" charset="0"/>
              <a:ea typeface="Cambria" pitchFamily="18" charset="0"/>
            </a:endParaRPr>
          </a:p>
        </p:txBody>
      </p:sp>
    </p:spTree>
    <p:extLst>
      <p:ext uri="{BB962C8B-B14F-4D97-AF65-F5344CB8AC3E}">
        <p14:creationId xmlns:p14="http://schemas.microsoft.com/office/powerpoint/2010/main" val="2194233190"/>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607526891"/>
              </p:ext>
            </p:extLst>
          </p:nvPr>
        </p:nvGraphicFramePr>
        <p:xfrm>
          <a:off x="1937983" y="1789610"/>
          <a:ext cx="8222018" cy="4280400"/>
        </p:xfrm>
        <a:graphic>
          <a:graphicData uri="http://schemas.openxmlformats.org/drawingml/2006/table">
            <a:tbl>
              <a:tblPr firstRow="1" bandRow="1">
                <a:tableStyleId>{5C22544A-7EE6-4342-B048-85BDC9FD1C3A}</a:tableStyleId>
              </a:tblPr>
              <a:tblGrid>
                <a:gridCol w="2126018"/>
                <a:gridCol w="2023291"/>
                <a:gridCol w="2040709"/>
                <a:gridCol w="2032000"/>
              </a:tblGrid>
              <a:tr h="356700">
                <a:tc>
                  <a:txBody>
                    <a:bodyPr/>
                    <a:lstStyle/>
                    <a:p>
                      <a:pPr algn="just">
                        <a:lnSpc>
                          <a:spcPct val="115000"/>
                        </a:lnSpc>
                        <a:spcAft>
                          <a:spcPts val="0"/>
                        </a:spcAft>
                      </a:pPr>
                      <a:r>
                        <a:rPr lang="en-US" sz="1800" b="1" dirty="0" smtClean="0">
                          <a:latin typeface="Calibri"/>
                          <a:ea typeface="Times New Roman"/>
                          <a:cs typeface="Palatino Linotype"/>
                        </a:rPr>
                        <a:t>   Field </a:t>
                      </a:r>
                      <a:r>
                        <a:rPr lang="en-US" sz="1800" b="1" dirty="0">
                          <a:latin typeface="Calibri"/>
                          <a:ea typeface="Times New Roman"/>
                          <a:cs typeface="Palatino Linotype"/>
                        </a:rPr>
                        <a:t>Name</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800" b="1" dirty="0" smtClean="0">
                          <a:latin typeface="Calibri"/>
                          <a:ea typeface="Times New Roman"/>
                          <a:cs typeface="Palatino Linotype"/>
                        </a:rPr>
                        <a:t>    Type</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800" b="1" dirty="0" smtClean="0">
                          <a:latin typeface="Calibri"/>
                          <a:ea typeface="Times New Roman"/>
                          <a:cs typeface="Palatino Linotype"/>
                        </a:rPr>
                        <a:t>      Constraints</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800" b="1" dirty="0">
                          <a:latin typeface="Calibri"/>
                          <a:ea typeface="Times New Roman"/>
                          <a:cs typeface="Palatino Linotype"/>
                        </a:rPr>
                        <a:t>Description</a:t>
                      </a:r>
                      <a:endParaRPr lang="en-US" sz="1600" dirty="0">
                        <a:latin typeface="Palatino Linotype"/>
                        <a:ea typeface="Palatino Linotype"/>
                        <a:cs typeface="Palatino Linotype"/>
                      </a:endParaRPr>
                    </a:p>
                  </a:txBody>
                  <a:tcPr marL="68580" marR="68580" marT="0" marB="0"/>
                </a:tc>
              </a:tr>
              <a:tr h="356700">
                <a:tc>
                  <a:txBody>
                    <a:bodyPr/>
                    <a:lstStyle/>
                    <a:p>
                      <a:pPr marL="0" marR="0" algn="just">
                        <a:lnSpc>
                          <a:spcPct val="115000"/>
                        </a:lnSpc>
                        <a:spcBef>
                          <a:spcPts val="0"/>
                        </a:spcBef>
                        <a:spcAft>
                          <a:spcPts val="0"/>
                        </a:spcAft>
                      </a:pPr>
                      <a:r>
                        <a:rPr lang="en-US" sz="1800" i="1">
                          <a:effectLst/>
                          <a:latin typeface="Times New Roman" panose="02020603050405020304" pitchFamily="18" charset="0"/>
                          <a:ea typeface="Times New Roman" panose="02020603050405020304" pitchFamily="18" charset="0"/>
                          <a:cs typeface="Palatino Linotype" panose="02040502050505030304" pitchFamily="18" charset="0"/>
                        </a:rPr>
                        <a:t>Id</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1600">
                          <a:effectLst/>
                          <a:latin typeface="Times New Roman" panose="02020603050405020304" pitchFamily="18" charset="0"/>
                          <a:ea typeface="Times New Roman" panose="02020603050405020304" pitchFamily="18" charset="0"/>
                          <a:cs typeface="Palatino Linotype" panose="02040502050505030304" pitchFamily="18" charset="0"/>
                        </a:rPr>
                        <a:t>Int (11)</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algn="just">
                        <a:lnSpc>
                          <a:spcPct val="115000"/>
                        </a:lnSpc>
                        <a:spcAft>
                          <a:spcPts val="0"/>
                        </a:spcAft>
                      </a:pPr>
                      <a:r>
                        <a:rPr lang="en-US" sz="1600" b="0" dirty="0">
                          <a:latin typeface="Bookman Old Style" pitchFamily="18" charset="0"/>
                          <a:ea typeface="Times New Roman"/>
                          <a:cs typeface="Palatino Linotype"/>
                        </a:rPr>
                        <a:t>Primary Key</a:t>
                      </a:r>
                      <a:endParaRPr lang="en-US" sz="1600" b="0" dirty="0">
                        <a:latin typeface="Bookman Old Style" pitchFamily="18" charset="0"/>
                        <a:ea typeface="Palatino Linotype"/>
                        <a:cs typeface="Palatino Linotype"/>
                      </a:endParaRPr>
                    </a:p>
                  </a:txBody>
                  <a:tcPr marL="68580" marR="68580" marT="0" marB="0"/>
                </a:tc>
                <a:tc>
                  <a:txBody>
                    <a:bodyPr/>
                    <a:lstStyle/>
                    <a:p>
                      <a:pPr algn="just">
                        <a:lnSpc>
                          <a:spcPct val="115000"/>
                        </a:lnSpc>
                        <a:spcAft>
                          <a:spcPts val="0"/>
                        </a:spcAft>
                      </a:pPr>
                      <a:r>
                        <a:rPr lang="en-US" sz="1600" b="0" dirty="0">
                          <a:latin typeface="Bookman Old Style" pitchFamily="18" charset="0"/>
                          <a:ea typeface="Times New Roman"/>
                          <a:cs typeface="Palatino Linotype"/>
                        </a:rPr>
                        <a:t> User ID</a:t>
                      </a:r>
                      <a:endParaRPr lang="en-US" sz="1600" b="0" dirty="0">
                        <a:latin typeface="Bookman Old Style" pitchFamily="18" charset="0"/>
                        <a:ea typeface="Palatino Linotype"/>
                        <a:cs typeface="Palatino Linotype"/>
                      </a:endParaRPr>
                    </a:p>
                  </a:txBody>
                  <a:tcPr marL="68580" marR="68580" marT="0" marB="0"/>
                </a:tc>
              </a:tr>
              <a:tr h="356700">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Password</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1600">
                          <a:effectLst/>
                          <a:latin typeface="Times New Roman" panose="02020603050405020304" pitchFamily="18" charset="0"/>
                          <a:ea typeface="Times New Roman" panose="02020603050405020304" pitchFamily="18" charset="0"/>
                          <a:cs typeface="Palatino Linotype" panose="02040502050505030304" pitchFamily="18" charset="0"/>
                        </a:rPr>
                        <a:t>Varchar (128)</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algn="just">
                        <a:lnSpc>
                          <a:spcPct val="115000"/>
                        </a:lnSpc>
                        <a:spcAft>
                          <a:spcPts val="0"/>
                        </a:spcAft>
                      </a:pPr>
                      <a:r>
                        <a:rPr lang="en-US" sz="1600" b="0" dirty="0">
                          <a:latin typeface="Bookman Old Style" pitchFamily="18" charset="0"/>
                          <a:ea typeface="Times New Roman"/>
                          <a:cs typeface="Palatino Linotype"/>
                        </a:rPr>
                        <a:t>Not null</a:t>
                      </a:r>
                      <a:endParaRPr lang="en-US" sz="1600" b="0" dirty="0">
                        <a:latin typeface="Bookman Old Style" pitchFamily="18" charset="0"/>
                        <a:ea typeface="Palatino Linotype"/>
                        <a:cs typeface="Palatino Linotype"/>
                      </a:endParaRPr>
                    </a:p>
                  </a:txBody>
                  <a:tcPr marL="68580" marR="68580" marT="0" marB="0"/>
                </a:tc>
                <a:tc>
                  <a:txBody>
                    <a:bodyPr/>
                    <a:lstStyle/>
                    <a:p>
                      <a:pPr algn="just">
                        <a:lnSpc>
                          <a:spcPct val="115000"/>
                        </a:lnSpc>
                        <a:spcAft>
                          <a:spcPts val="0"/>
                        </a:spcAft>
                      </a:pPr>
                      <a:r>
                        <a:rPr lang="en-US" sz="1600" b="0" dirty="0">
                          <a:latin typeface="Bookman Old Style" pitchFamily="18" charset="0"/>
                          <a:ea typeface="Times New Roman"/>
                          <a:cs typeface="Palatino Linotype"/>
                        </a:rPr>
                        <a:t>Password</a:t>
                      </a:r>
                      <a:endParaRPr lang="en-US" sz="1600" b="0" dirty="0">
                        <a:latin typeface="Bookman Old Style" pitchFamily="18" charset="0"/>
                        <a:ea typeface="Palatino Linotype"/>
                        <a:cs typeface="Palatino Linotype"/>
                      </a:endParaRPr>
                    </a:p>
                  </a:txBody>
                  <a:tcPr marL="68580" marR="68580" marT="0" marB="0"/>
                </a:tc>
              </a:tr>
              <a:tr h="356700">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First Name</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1600">
                          <a:effectLst/>
                          <a:latin typeface="Times New Roman" panose="02020603050405020304" pitchFamily="18" charset="0"/>
                          <a:ea typeface="Times New Roman" panose="02020603050405020304" pitchFamily="18" charset="0"/>
                          <a:cs typeface="Palatino Linotype" panose="02040502050505030304" pitchFamily="18" charset="0"/>
                        </a:rPr>
                        <a:t>Varchar (150)</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algn="just">
                        <a:lnSpc>
                          <a:spcPct val="115000"/>
                        </a:lnSpc>
                        <a:spcAft>
                          <a:spcPts val="0"/>
                        </a:spcAft>
                      </a:pPr>
                      <a:r>
                        <a:rPr lang="en-US" sz="1600" b="0" dirty="0">
                          <a:latin typeface="Bookman Old Style" pitchFamily="18" charset="0"/>
                          <a:ea typeface="Times New Roman"/>
                          <a:cs typeface="Palatino Linotype"/>
                        </a:rPr>
                        <a:t>Not null</a:t>
                      </a:r>
                      <a:endParaRPr lang="en-US" sz="1600" b="0" dirty="0">
                        <a:latin typeface="Bookman Old Style" pitchFamily="18" charset="0"/>
                        <a:ea typeface="Palatino Linotype"/>
                        <a:cs typeface="Palatino Linotype"/>
                      </a:endParaRPr>
                    </a:p>
                  </a:txBody>
                  <a:tcPr marL="68580" marR="68580" marT="0" marB="0"/>
                </a:tc>
                <a:tc>
                  <a:txBody>
                    <a:bodyPr/>
                    <a:lstStyle/>
                    <a:p>
                      <a:pPr algn="just">
                        <a:lnSpc>
                          <a:spcPct val="115000"/>
                        </a:lnSpc>
                        <a:spcAft>
                          <a:spcPts val="0"/>
                        </a:spcAft>
                      </a:pPr>
                      <a:r>
                        <a:rPr lang="en-US" sz="1600" b="0" dirty="0" err="1">
                          <a:latin typeface="Bookman Old Style" pitchFamily="18" charset="0"/>
                          <a:ea typeface="Times New Roman"/>
                          <a:cs typeface="Palatino Linotype"/>
                        </a:rPr>
                        <a:t>UserFirst</a:t>
                      </a:r>
                      <a:r>
                        <a:rPr lang="en-US" sz="1600" b="0" dirty="0">
                          <a:latin typeface="Bookman Old Style" pitchFamily="18" charset="0"/>
                          <a:ea typeface="Times New Roman"/>
                          <a:cs typeface="Palatino Linotype"/>
                        </a:rPr>
                        <a:t> Name</a:t>
                      </a:r>
                      <a:endParaRPr lang="en-US" sz="1600" b="0" dirty="0">
                        <a:latin typeface="Bookman Old Style" pitchFamily="18" charset="0"/>
                        <a:ea typeface="Palatino Linotype"/>
                        <a:cs typeface="Palatino Linotype"/>
                      </a:endParaRPr>
                    </a:p>
                  </a:txBody>
                  <a:tcPr marL="68580" marR="68580" marT="0" marB="0"/>
                </a:tc>
              </a:tr>
              <a:tr h="356700">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Last Name</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1600">
                          <a:effectLst/>
                          <a:latin typeface="Times New Roman" panose="02020603050405020304" pitchFamily="18" charset="0"/>
                          <a:ea typeface="Times New Roman" panose="02020603050405020304" pitchFamily="18" charset="0"/>
                          <a:cs typeface="Palatino Linotype" panose="02040502050505030304" pitchFamily="18" charset="0"/>
                        </a:rPr>
                        <a:t>Varchar (150)</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algn="just">
                        <a:lnSpc>
                          <a:spcPct val="115000"/>
                        </a:lnSpc>
                        <a:spcAft>
                          <a:spcPts val="0"/>
                        </a:spcAft>
                      </a:pPr>
                      <a:r>
                        <a:rPr lang="en-US" sz="1600" b="0" dirty="0">
                          <a:latin typeface="Bookman Old Style" pitchFamily="18" charset="0"/>
                          <a:ea typeface="Times New Roman"/>
                          <a:cs typeface="Palatino Linotype"/>
                        </a:rPr>
                        <a:t>Not null</a:t>
                      </a:r>
                      <a:endParaRPr lang="en-US" sz="1600" b="0" dirty="0">
                        <a:latin typeface="Bookman Old Style" pitchFamily="18" charset="0"/>
                        <a:ea typeface="Palatino Linotype"/>
                        <a:cs typeface="Palatino Linotype"/>
                      </a:endParaRPr>
                    </a:p>
                  </a:txBody>
                  <a:tcPr marL="68580" marR="68580" marT="0" marB="0"/>
                </a:tc>
                <a:tc>
                  <a:txBody>
                    <a:bodyPr/>
                    <a:lstStyle/>
                    <a:p>
                      <a:pPr algn="just">
                        <a:lnSpc>
                          <a:spcPct val="115000"/>
                        </a:lnSpc>
                        <a:spcAft>
                          <a:spcPts val="0"/>
                        </a:spcAft>
                      </a:pPr>
                      <a:r>
                        <a:rPr lang="en-US" sz="1600" b="0" dirty="0" err="1">
                          <a:latin typeface="Bookman Old Style" pitchFamily="18" charset="0"/>
                          <a:ea typeface="Times New Roman"/>
                          <a:cs typeface="Palatino Linotype"/>
                        </a:rPr>
                        <a:t>UserLast</a:t>
                      </a:r>
                      <a:r>
                        <a:rPr lang="en-US" sz="1600" b="0" dirty="0">
                          <a:latin typeface="Bookman Old Style" pitchFamily="18" charset="0"/>
                          <a:ea typeface="Times New Roman"/>
                          <a:cs typeface="Palatino Linotype"/>
                        </a:rPr>
                        <a:t> Name</a:t>
                      </a:r>
                      <a:endParaRPr lang="en-US" sz="1600" b="0" dirty="0">
                        <a:latin typeface="Bookman Old Style" pitchFamily="18" charset="0"/>
                        <a:ea typeface="Palatino Linotype"/>
                        <a:cs typeface="Palatino Linotype"/>
                      </a:endParaRPr>
                    </a:p>
                  </a:txBody>
                  <a:tcPr marL="68580" marR="68580" marT="0" marB="0"/>
                </a:tc>
              </a:tr>
              <a:tr h="356700">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Email</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1600">
                          <a:effectLst/>
                          <a:latin typeface="Times New Roman" panose="02020603050405020304" pitchFamily="18" charset="0"/>
                          <a:ea typeface="Times New Roman" panose="02020603050405020304" pitchFamily="18" charset="0"/>
                          <a:cs typeface="Palatino Linotype" panose="02040502050505030304" pitchFamily="18" charset="0"/>
                        </a:rPr>
                        <a:t>Varchar (254)</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algn="just">
                        <a:lnSpc>
                          <a:spcPct val="115000"/>
                        </a:lnSpc>
                        <a:spcAft>
                          <a:spcPts val="0"/>
                        </a:spcAft>
                      </a:pPr>
                      <a:r>
                        <a:rPr lang="en-US" sz="1600" b="0" dirty="0">
                          <a:latin typeface="Bookman Old Style" pitchFamily="18" charset="0"/>
                          <a:ea typeface="Times New Roman"/>
                          <a:cs typeface="Palatino Linotype"/>
                        </a:rPr>
                        <a:t>Not null</a:t>
                      </a:r>
                      <a:endParaRPr lang="en-US" sz="1600" b="0" dirty="0">
                        <a:latin typeface="Bookman Old Style" pitchFamily="18" charset="0"/>
                        <a:ea typeface="Palatino Linotype"/>
                        <a:cs typeface="Palatino Linotype"/>
                      </a:endParaRPr>
                    </a:p>
                  </a:txBody>
                  <a:tcPr marL="68580" marR="68580" marT="0" marB="0"/>
                </a:tc>
                <a:tc>
                  <a:txBody>
                    <a:bodyPr/>
                    <a:lstStyle/>
                    <a:p>
                      <a:pPr algn="just">
                        <a:lnSpc>
                          <a:spcPct val="115000"/>
                        </a:lnSpc>
                        <a:spcAft>
                          <a:spcPts val="0"/>
                        </a:spcAft>
                      </a:pPr>
                      <a:r>
                        <a:rPr lang="en-US" sz="1600" b="0" dirty="0">
                          <a:latin typeface="Bookman Old Style" pitchFamily="18" charset="0"/>
                          <a:ea typeface="Times New Roman"/>
                          <a:cs typeface="Palatino Linotype"/>
                        </a:rPr>
                        <a:t>User Email</a:t>
                      </a:r>
                      <a:endParaRPr lang="en-US" sz="1600" b="0" dirty="0">
                        <a:latin typeface="Bookman Old Style" pitchFamily="18" charset="0"/>
                        <a:ea typeface="Palatino Linotype"/>
                        <a:cs typeface="Palatino Linotype"/>
                      </a:endParaRPr>
                    </a:p>
                  </a:txBody>
                  <a:tcPr marL="68580" marR="68580" marT="0" marB="0"/>
                </a:tc>
              </a:tr>
              <a:tr h="356700">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Is_ staff</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1600">
                          <a:effectLst/>
                          <a:latin typeface="Times New Roman" panose="02020603050405020304" pitchFamily="18" charset="0"/>
                          <a:ea typeface="Times New Roman" panose="02020603050405020304" pitchFamily="18" charset="0"/>
                          <a:cs typeface="Palatino Linotype" panose="02040502050505030304" pitchFamily="18" charset="0"/>
                        </a:rPr>
                        <a:t>bool</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algn="just">
                        <a:lnSpc>
                          <a:spcPct val="115000"/>
                        </a:lnSpc>
                        <a:spcAft>
                          <a:spcPts val="0"/>
                        </a:spcAft>
                      </a:pPr>
                      <a:r>
                        <a:rPr lang="en-US" sz="1600" b="0" dirty="0">
                          <a:latin typeface="Bookman Old Style" pitchFamily="18" charset="0"/>
                          <a:ea typeface="Times New Roman"/>
                          <a:cs typeface="Palatino Linotype"/>
                        </a:rPr>
                        <a:t>Not null</a:t>
                      </a:r>
                      <a:endParaRPr lang="en-US" sz="1600" b="0" dirty="0">
                        <a:latin typeface="Bookman Old Style" pitchFamily="18" charset="0"/>
                        <a:ea typeface="Palatino Linotype"/>
                        <a:cs typeface="Palatino Linotype"/>
                      </a:endParaRPr>
                    </a:p>
                  </a:txBody>
                  <a:tcPr marL="68580" marR="68580" marT="0" marB="0"/>
                </a:tc>
                <a:tc>
                  <a:txBody>
                    <a:bodyPr/>
                    <a:lstStyle/>
                    <a:p>
                      <a:pPr algn="just">
                        <a:lnSpc>
                          <a:spcPct val="115000"/>
                        </a:lnSpc>
                        <a:spcAft>
                          <a:spcPts val="0"/>
                        </a:spcAft>
                      </a:pPr>
                      <a:r>
                        <a:rPr lang="en-US" sz="1600" b="0" dirty="0">
                          <a:latin typeface="Bookman Old Style" pitchFamily="18" charset="0"/>
                          <a:ea typeface="Times New Roman"/>
                          <a:cs typeface="Palatino Linotype"/>
                        </a:rPr>
                        <a:t>Staff</a:t>
                      </a:r>
                      <a:endParaRPr lang="en-US" sz="1600" b="0" dirty="0">
                        <a:latin typeface="Bookman Old Style" pitchFamily="18" charset="0"/>
                        <a:ea typeface="Palatino Linotype"/>
                        <a:cs typeface="Palatino Linotype"/>
                      </a:endParaRPr>
                    </a:p>
                  </a:txBody>
                  <a:tcPr marL="68580" marR="68580" marT="0" marB="0"/>
                </a:tc>
              </a:tr>
              <a:tr h="356700">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Is_ Active</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1600">
                          <a:effectLst/>
                          <a:latin typeface="Times New Roman" panose="02020603050405020304" pitchFamily="18" charset="0"/>
                          <a:ea typeface="Times New Roman" panose="02020603050405020304" pitchFamily="18" charset="0"/>
                          <a:cs typeface="Palatino Linotype" panose="02040502050505030304" pitchFamily="18" charset="0"/>
                        </a:rPr>
                        <a:t>bool</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algn="just">
                        <a:lnSpc>
                          <a:spcPct val="115000"/>
                        </a:lnSpc>
                        <a:spcAft>
                          <a:spcPts val="0"/>
                        </a:spcAft>
                      </a:pPr>
                      <a:r>
                        <a:rPr lang="en-US" sz="1600" b="0" dirty="0">
                          <a:latin typeface="Bookman Old Style" pitchFamily="18" charset="0"/>
                          <a:ea typeface="Times New Roman"/>
                          <a:cs typeface="Palatino Linotype"/>
                        </a:rPr>
                        <a:t>Not null</a:t>
                      </a:r>
                      <a:endParaRPr lang="en-US" sz="1600" b="0" dirty="0">
                        <a:latin typeface="Bookman Old Style" pitchFamily="18" charset="0"/>
                        <a:ea typeface="Palatino Linotype"/>
                        <a:cs typeface="Palatino Linotype"/>
                      </a:endParaRPr>
                    </a:p>
                  </a:txBody>
                  <a:tcPr marL="68580" marR="68580" marT="0" marB="0"/>
                </a:tc>
                <a:tc>
                  <a:txBody>
                    <a:bodyPr/>
                    <a:lstStyle/>
                    <a:p>
                      <a:pPr algn="just">
                        <a:lnSpc>
                          <a:spcPct val="115000"/>
                        </a:lnSpc>
                        <a:spcAft>
                          <a:spcPts val="0"/>
                        </a:spcAft>
                      </a:pPr>
                      <a:r>
                        <a:rPr lang="en-US" sz="1600" b="0" dirty="0">
                          <a:latin typeface="Bookman Old Style" pitchFamily="18" charset="0"/>
                          <a:ea typeface="Times New Roman"/>
                          <a:cs typeface="Palatino Linotype"/>
                        </a:rPr>
                        <a:t>Activation</a:t>
                      </a:r>
                      <a:endParaRPr lang="en-US" sz="1600" b="0" dirty="0">
                        <a:latin typeface="Bookman Old Style" pitchFamily="18" charset="0"/>
                        <a:ea typeface="Palatino Linotype"/>
                        <a:cs typeface="Palatino Linotype"/>
                      </a:endParaRPr>
                    </a:p>
                  </a:txBody>
                  <a:tcPr marL="68580" marR="68580" marT="0" marB="0"/>
                </a:tc>
              </a:tr>
              <a:tr h="356700">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Date_ joined</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1600">
                          <a:effectLst/>
                          <a:latin typeface="Times New Roman" panose="02020603050405020304" pitchFamily="18" charset="0"/>
                          <a:ea typeface="Times New Roman" panose="02020603050405020304" pitchFamily="18" charset="0"/>
                          <a:cs typeface="Palatino Linotype" panose="02040502050505030304" pitchFamily="18" charset="0"/>
                        </a:rPr>
                        <a:t>Date Time</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algn="just">
                        <a:lnSpc>
                          <a:spcPct val="115000"/>
                        </a:lnSpc>
                        <a:spcAft>
                          <a:spcPts val="0"/>
                        </a:spcAft>
                      </a:pPr>
                      <a:r>
                        <a:rPr lang="en-US" sz="1600" b="0" dirty="0">
                          <a:latin typeface="Bookman Old Style" pitchFamily="18" charset="0"/>
                          <a:ea typeface="Times New Roman"/>
                          <a:cs typeface="Palatino Linotype"/>
                        </a:rPr>
                        <a:t>Not null</a:t>
                      </a:r>
                      <a:endParaRPr lang="en-US" sz="1600" b="0" dirty="0">
                        <a:latin typeface="Bookman Old Style" pitchFamily="18" charset="0"/>
                        <a:ea typeface="Palatino Linotype"/>
                        <a:cs typeface="Palatino Linotype"/>
                      </a:endParaRPr>
                    </a:p>
                  </a:txBody>
                  <a:tcPr marL="68580" marR="68580" marT="0" marB="0"/>
                </a:tc>
                <a:tc>
                  <a:txBody>
                    <a:bodyPr/>
                    <a:lstStyle/>
                    <a:p>
                      <a:pPr algn="just">
                        <a:lnSpc>
                          <a:spcPct val="115000"/>
                        </a:lnSpc>
                        <a:spcAft>
                          <a:spcPts val="0"/>
                        </a:spcAft>
                      </a:pPr>
                      <a:r>
                        <a:rPr lang="en-US" sz="1600" b="0" dirty="0">
                          <a:latin typeface="Bookman Old Style" pitchFamily="18" charset="0"/>
                          <a:ea typeface="Times New Roman"/>
                          <a:cs typeface="Palatino Linotype"/>
                        </a:rPr>
                        <a:t>Date joined</a:t>
                      </a:r>
                      <a:endParaRPr lang="en-US" sz="1600" b="0" dirty="0">
                        <a:latin typeface="Bookman Old Style" pitchFamily="18" charset="0"/>
                        <a:ea typeface="Palatino Linotype"/>
                        <a:cs typeface="Palatino Linotype"/>
                      </a:endParaRPr>
                    </a:p>
                  </a:txBody>
                  <a:tcPr marL="68580" marR="68580" marT="0" marB="0"/>
                </a:tc>
              </a:tr>
              <a:tr h="356700">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Last_login</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1600">
                          <a:effectLst/>
                          <a:latin typeface="Times New Roman" panose="02020603050405020304" pitchFamily="18" charset="0"/>
                          <a:ea typeface="Times New Roman" panose="02020603050405020304" pitchFamily="18" charset="0"/>
                          <a:cs typeface="Palatino Linotype" panose="02040502050505030304" pitchFamily="18" charset="0"/>
                        </a:rPr>
                        <a:t>Date Time</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algn="just">
                        <a:lnSpc>
                          <a:spcPct val="115000"/>
                        </a:lnSpc>
                        <a:spcAft>
                          <a:spcPts val="0"/>
                        </a:spcAft>
                      </a:pPr>
                      <a:r>
                        <a:rPr lang="en-US" sz="1600" b="0" dirty="0">
                          <a:latin typeface="Bookman Old Style" pitchFamily="18" charset="0"/>
                          <a:ea typeface="Times New Roman"/>
                          <a:cs typeface="Palatino Linotype"/>
                        </a:rPr>
                        <a:t>Not null</a:t>
                      </a:r>
                      <a:endParaRPr lang="en-US" sz="1600" b="0" dirty="0">
                        <a:latin typeface="Bookman Old Style" pitchFamily="18" charset="0"/>
                        <a:ea typeface="Palatino Linotype"/>
                        <a:cs typeface="Palatino Linotype"/>
                      </a:endParaRPr>
                    </a:p>
                  </a:txBody>
                  <a:tcPr marL="68580" marR="68580" marT="0" marB="0"/>
                </a:tc>
                <a:tc>
                  <a:txBody>
                    <a:bodyPr/>
                    <a:lstStyle/>
                    <a:p>
                      <a:pPr algn="just">
                        <a:lnSpc>
                          <a:spcPct val="115000"/>
                        </a:lnSpc>
                        <a:spcAft>
                          <a:spcPts val="0"/>
                        </a:spcAft>
                      </a:pPr>
                      <a:r>
                        <a:rPr lang="en-US" sz="1600" b="0" dirty="0">
                          <a:latin typeface="Bookman Old Style" pitchFamily="18" charset="0"/>
                          <a:ea typeface="Times New Roman"/>
                          <a:cs typeface="Palatino Linotype"/>
                        </a:rPr>
                        <a:t>Last login</a:t>
                      </a:r>
                      <a:endParaRPr lang="en-US" sz="1600" b="0" dirty="0">
                        <a:latin typeface="Bookman Old Style" pitchFamily="18" charset="0"/>
                        <a:ea typeface="Palatino Linotype"/>
                        <a:cs typeface="Palatino Linotype"/>
                      </a:endParaRPr>
                    </a:p>
                  </a:txBody>
                  <a:tcPr marL="68580" marR="68580" marT="0" marB="0"/>
                </a:tc>
              </a:tr>
              <a:tr h="356700">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Is_ superuser</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1600">
                          <a:effectLst/>
                          <a:latin typeface="Times New Roman" panose="02020603050405020304" pitchFamily="18" charset="0"/>
                          <a:ea typeface="Times New Roman" panose="02020603050405020304" pitchFamily="18" charset="0"/>
                          <a:cs typeface="Palatino Linotype" panose="02040502050505030304" pitchFamily="18" charset="0"/>
                        </a:rPr>
                        <a:t>bool</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algn="just">
                        <a:lnSpc>
                          <a:spcPct val="115000"/>
                        </a:lnSpc>
                        <a:spcAft>
                          <a:spcPts val="0"/>
                        </a:spcAft>
                      </a:pPr>
                      <a:r>
                        <a:rPr lang="en-US" sz="1600" b="0" dirty="0">
                          <a:latin typeface="Bookman Old Style" pitchFamily="18" charset="0"/>
                          <a:ea typeface="Times New Roman"/>
                          <a:cs typeface="Palatino Linotype"/>
                        </a:rPr>
                        <a:t>Not null</a:t>
                      </a:r>
                      <a:endParaRPr lang="en-US" sz="1600" b="0" dirty="0">
                        <a:latin typeface="Bookman Old Style" pitchFamily="18" charset="0"/>
                        <a:ea typeface="Palatino Linotype"/>
                        <a:cs typeface="Palatino Linotype"/>
                      </a:endParaRPr>
                    </a:p>
                  </a:txBody>
                  <a:tcPr marL="68580" marR="68580" marT="0" marB="0"/>
                </a:tc>
                <a:tc>
                  <a:txBody>
                    <a:bodyPr/>
                    <a:lstStyle/>
                    <a:p>
                      <a:pPr algn="just">
                        <a:lnSpc>
                          <a:spcPct val="115000"/>
                        </a:lnSpc>
                        <a:spcAft>
                          <a:spcPts val="0"/>
                        </a:spcAft>
                      </a:pPr>
                      <a:r>
                        <a:rPr lang="en-US" sz="1600" b="0" dirty="0">
                          <a:latin typeface="Bookman Old Style" pitchFamily="18" charset="0"/>
                          <a:ea typeface="Times New Roman"/>
                          <a:cs typeface="Palatino Linotype"/>
                        </a:rPr>
                        <a:t>Is </a:t>
                      </a:r>
                      <a:r>
                        <a:rPr lang="en-US" sz="1600" b="0" dirty="0" err="1">
                          <a:latin typeface="Bookman Old Style" pitchFamily="18" charset="0"/>
                          <a:ea typeface="Times New Roman"/>
                          <a:cs typeface="Palatino Linotype"/>
                        </a:rPr>
                        <a:t>superuser</a:t>
                      </a:r>
                      <a:endParaRPr lang="en-US" sz="1600" b="0" dirty="0">
                        <a:latin typeface="Bookman Old Style" pitchFamily="18" charset="0"/>
                        <a:ea typeface="Palatino Linotype"/>
                        <a:cs typeface="Palatino Linotype"/>
                      </a:endParaRPr>
                    </a:p>
                  </a:txBody>
                  <a:tcPr marL="68580" marR="68580" marT="0" marB="0"/>
                </a:tc>
              </a:tr>
              <a:tr h="356700">
                <a:tc>
                  <a:txBody>
                    <a:bodyPr/>
                    <a:lstStyle/>
                    <a:p>
                      <a:pPr marL="0" marR="0" algn="just">
                        <a:lnSpc>
                          <a:spcPct val="115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Palatino Linotype" panose="02040502050505030304" pitchFamily="18" charset="0"/>
                        </a:rPr>
                        <a:t>Username</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1600" dirty="0">
                          <a:effectLst/>
                          <a:latin typeface="Times New Roman" panose="02020603050405020304" pitchFamily="18" charset="0"/>
                          <a:ea typeface="Times New Roman" panose="02020603050405020304" pitchFamily="18" charset="0"/>
                          <a:cs typeface="Palatino Linotype" panose="02040502050505030304" pitchFamily="18" charset="0"/>
                        </a:rPr>
                        <a:t>Varchar (150)</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algn="just">
                        <a:lnSpc>
                          <a:spcPct val="115000"/>
                        </a:lnSpc>
                        <a:spcAft>
                          <a:spcPts val="0"/>
                        </a:spcAft>
                      </a:pPr>
                      <a:r>
                        <a:rPr lang="en-US" sz="1600" b="0">
                          <a:latin typeface="Bookman Old Style" pitchFamily="18" charset="0"/>
                          <a:ea typeface="Times New Roman"/>
                          <a:cs typeface="Palatino Linotype"/>
                        </a:rPr>
                        <a:t>Not null</a:t>
                      </a:r>
                      <a:endParaRPr lang="en-US" sz="1600" b="0">
                        <a:latin typeface="Bookman Old Style" pitchFamily="18" charset="0"/>
                        <a:ea typeface="Palatino Linotype"/>
                        <a:cs typeface="Palatino Linotype"/>
                      </a:endParaRPr>
                    </a:p>
                  </a:txBody>
                  <a:tcPr marL="68580" marR="68580" marT="0" marB="0"/>
                </a:tc>
                <a:tc>
                  <a:txBody>
                    <a:bodyPr/>
                    <a:lstStyle/>
                    <a:p>
                      <a:pPr algn="just">
                        <a:lnSpc>
                          <a:spcPct val="115000"/>
                        </a:lnSpc>
                        <a:spcAft>
                          <a:spcPts val="0"/>
                        </a:spcAft>
                      </a:pPr>
                      <a:r>
                        <a:rPr lang="en-US" sz="1600" b="0" dirty="0">
                          <a:latin typeface="Bookman Old Style" pitchFamily="18" charset="0"/>
                          <a:ea typeface="Times New Roman"/>
                          <a:cs typeface="Palatino Linotype"/>
                        </a:rPr>
                        <a:t>Username</a:t>
                      </a:r>
                      <a:endParaRPr lang="en-US" sz="1600" b="0" dirty="0">
                        <a:latin typeface="Bookman Old Style" pitchFamily="18" charset="0"/>
                        <a:ea typeface="Palatino Linotype"/>
                        <a:cs typeface="Palatino Linotype"/>
                      </a:endParaRPr>
                    </a:p>
                  </a:txBody>
                  <a:tcPr marL="68580" marR="68580" marT="0" marB="0"/>
                </a:tc>
              </a:tr>
            </a:tbl>
          </a:graphicData>
        </a:graphic>
      </p:graphicFrame>
      <p:sp>
        <p:nvSpPr>
          <p:cNvPr id="4" name="Rectangle 3"/>
          <p:cNvSpPr/>
          <p:nvPr/>
        </p:nvSpPr>
        <p:spPr>
          <a:xfrm>
            <a:off x="1515293" y="470263"/>
            <a:ext cx="7759336" cy="1169551"/>
          </a:xfrm>
          <a:prstGeom prst="rect">
            <a:avLst/>
          </a:prstGeom>
          <a:solidFill>
            <a:schemeClr val="bg1"/>
          </a:solidFill>
        </p:spPr>
        <p:txBody>
          <a:bodyPr wrap="square">
            <a:spAutoFit/>
          </a:bodyPr>
          <a:lstStyle/>
          <a:p>
            <a:pPr>
              <a:buNone/>
            </a:pPr>
            <a:r>
              <a:rPr lang="en-US" sz="2800" b="1" dirty="0" smtClean="0"/>
              <a:t>Schema Description</a:t>
            </a:r>
            <a:endParaRPr lang="en-US" sz="2800" dirty="0" smtClean="0"/>
          </a:p>
          <a:p>
            <a:pPr>
              <a:buNone/>
            </a:pPr>
            <a:r>
              <a:rPr lang="en-US" sz="2400" dirty="0" smtClean="0">
                <a:latin typeface="Cambria" pitchFamily="18" charset="0"/>
                <a:ea typeface="Cambria" pitchFamily="18" charset="0"/>
              </a:rPr>
              <a:t>Database: db.sqlite3</a:t>
            </a:r>
          </a:p>
          <a:p>
            <a:pPr>
              <a:buNone/>
            </a:pPr>
            <a:r>
              <a:rPr lang="en-US" b="1" dirty="0" smtClean="0"/>
              <a:t>                                                  Table name:  Auth_User</a:t>
            </a: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0053" y="846260"/>
            <a:ext cx="5228230" cy="763981"/>
          </a:xfrm>
          <a:solidFill>
            <a:schemeClr val="bg1"/>
          </a:solidFill>
        </p:spPr>
        <p:txBody>
          <a:bodyPr>
            <a:normAutofit fontScale="90000"/>
          </a:bodyPr>
          <a:lstStyle/>
          <a:p>
            <a:pPr algn="ctr"/>
            <a:r>
              <a:rPr lang="en-US" dirty="0" smtClean="0"/>
              <a:t/>
            </a:r>
            <a:br>
              <a:rPr lang="en-US" dirty="0" smtClean="0"/>
            </a:br>
            <a:r>
              <a:rPr lang="en-US" dirty="0" smtClean="0">
                <a:latin typeface="Cambria" pitchFamily="18" charset="0"/>
                <a:ea typeface="Cambria" pitchFamily="18" charset="0"/>
              </a:rPr>
              <a:t>Table name: </a:t>
            </a:r>
            <a:r>
              <a:rPr lang="en-US" dirty="0" err="1" smtClean="0">
                <a:latin typeface="Cambria" pitchFamily="18" charset="0"/>
                <a:ea typeface="Cambria" pitchFamily="18" charset="0"/>
              </a:rPr>
              <a:t>django_admin_log</a:t>
            </a:r>
            <a:r>
              <a:rPr lang="en-US" dirty="0" smtClean="0"/>
              <a:t/>
            </a:r>
            <a:br>
              <a:rPr lang="en-US" dirty="0" smtClean="0"/>
            </a:b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90927729"/>
              </p:ext>
            </p:extLst>
          </p:nvPr>
        </p:nvGraphicFramePr>
        <p:xfrm>
          <a:off x="666206" y="1763485"/>
          <a:ext cx="10839994" cy="3140937"/>
        </p:xfrm>
        <a:graphic>
          <a:graphicData uri="http://schemas.openxmlformats.org/drawingml/2006/table">
            <a:tbl>
              <a:tblPr firstRow="1" bandRow="1">
                <a:tableStyleId>{5C22544A-7EE6-4342-B048-85BDC9FD1C3A}</a:tableStyleId>
              </a:tblPr>
              <a:tblGrid>
                <a:gridCol w="2724694"/>
                <a:gridCol w="2705100"/>
                <a:gridCol w="2705100"/>
                <a:gridCol w="2705100"/>
              </a:tblGrid>
              <a:tr h="348993">
                <a:tc>
                  <a:txBody>
                    <a:bodyPr/>
                    <a:lstStyle/>
                    <a:p>
                      <a:pPr algn="just">
                        <a:lnSpc>
                          <a:spcPct val="115000"/>
                        </a:lnSpc>
                        <a:spcAft>
                          <a:spcPts val="0"/>
                        </a:spcAft>
                      </a:pPr>
                      <a:r>
                        <a:rPr lang="en-US" sz="1600" b="1" dirty="0">
                          <a:latin typeface="Times New Roman"/>
                          <a:ea typeface="Times New Roman"/>
                          <a:cs typeface="Palatino Linotype"/>
                        </a:rPr>
                        <a:t>Field Name</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b="1" dirty="0">
                          <a:latin typeface="Times New Roman"/>
                          <a:ea typeface="Times New Roman"/>
                          <a:cs typeface="Palatino Linotype"/>
                        </a:rPr>
                        <a:t>Type</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b="1">
                          <a:latin typeface="Times New Roman"/>
                          <a:ea typeface="Times New Roman"/>
                          <a:cs typeface="Palatino Linotype"/>
                        </a:rPr>
                        <a:t>Constraints</a:t>
                      </a:r>
                      <a:endParaRPr lang="en-US" sz="14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b="1" dirty="0">
                          <a:latin typeface="Times New Roman"/>
                          <a:ea typeface="Times New Roman"/>
                          <a:cs typeface="Palatino Linotype"/>
                        </a:rPr>
                        <a:t>Description</a:t>
                      </a:r>
                      <a:endParaRPr lang="en-US" sz="1400" dirty="0">
                        <a:latin typeface="Palatino Linotype"/>
                        <a:ea typeface="Palatino Linotype"/>
                        <a:cs typeface="Palatino Linotype"/>
                      </a:endParaRPr>
                    </a:p>
                  </a:txBody>
                  <a:tcPr marL="68580" marR="68580" marT="0" marB="0"/>
                </a:tc>
              </a:tr>
              <a:tr h="348993">
                <a:tc>
                  <a:txBody>
                    <a:bodyPr/>
                    <a:lstStyle/>
                    <a:p>
                      <a:pPr algn="just">
                        <a:lnSpc>
                          <a:spcPct val="115000"/>
                        </a:lnSpc>
                        <a:spcAft>
                          <a:spcPts val="0"/>
                        </a:spcAft>
                      </a:pPr>
                      <a:r>
                        <a:rPr lang="en-US" sz="1800" i="1" dirty="0">
                          <a:latin typeface="Times New Roman"/>
                          <a:ea typeface="Times New Roman"/>
                          <a:cs typeface="Palatino Linotype"/>
                        </a:rPr>
                        <a:t> Id</a:t>
                      </a:r>
                      <a:endParaRPr lang="en-US" sz="1800" dirty="0">
                        <a:latin typeface="Palatino Linotype"/>
                        <a:ea typeface="Palatino Linotype"/>
                        <a:cs typeface="Palatino Linotype"/>
                      </a:endParaRPr>
                    </a:p>
                  </a:txBody>
                  <a:tcPr marL="68580" marR="68580" marT="0" marB="0"/>
                </a:tc>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int (11)</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algn="just">
                        <a:lnSpc>
                          <a:spcPct val="115000"/>
                        </a:lnSpc>
                        <a:spcAft>
                          <a:spcPts val="0"/>
                        </a:spcAft>
                      </a:pPr>
                      <a:r>
                        <a:rPr lang="en-US" sz="1800" dirty="0">
                          <a:latin typeface="Times New Roman"/>
                          <a:ea typeface="Times New Roman"/>
                          <a:cs typeface="Palatino Linotype"/>
                        </a:rPr>
                        <a:t>Primary Key</a:t>
                      </a:r>
                      <a:endParaRPr lang="en-US" sz="18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800" dirty="0">
                          <a:latin typeface="Times New Roman"/>
                          <a:ea typeface="Times New Roman"/>
                          <a:cs typeface="Palatino Linotype"/>
                        </a:rPr>
                        <a:t>ID</a:t>
                      </a:r>
                      <a:endParaRPr lang="en-US" sz="1800" dirty="0">
                        <a:latin typeface="Palatino Linotype"/>
                        <a:ea typeface="Palatino Linotype"/>
                        <a:cs typeface="Palatino Linotype"/>
                      </a:endParaRPr>
                    </a:p>
                  </a:txBody>
                  <a:tcPr marL="68580" marR="68580" marT="0" marB="0"/>
                </a:tc>
              </a:tr>
              <a:tr h="348993">
                <a:tc>
                  <a:txBody>
                    <a:bodyPr/>
                    <a:lstStyle/>
                    <a:p>
                      <a:pPr algn="just">
                        <a:lnSpc>
                          <a:spcPct val="115000"/>
                        </a:lnSpc>
                        <a:spcAft>
                          <a:spcPts val="0"/>
                        </a:spcAft>
                      </a:pPr>
                      <a:r>
                        <a:rPr lang="en-US" sz="1800">
                          <a:latin typeface="Palatino Linotype"/>
                          <a:ea typeface="Palatino Linotype"/>
                          <a:cs typeface="Palatino Linotype"/>
                        </a:rPr>
                        <a:t>Action_time</a:t>
                      </a:r>
                    </a:p>
                  </a:txBody>
                  <a:tcPr marL="68580" marR="68580" marT="0" marB="0"/>
                </a:tc>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Date time</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algn="just">
                        <a:lnSpc>
                          <a:spcPct val="115000"/>
                        </a:lnSpc>
                        <a:spcAft>
                          <a:spcPts val="0"/>
                        </a:spcAft>
                      </a:pPr>
                      <a:r>
                        <a:rPr lang="en-US" sz="1800" dirty="0">
                          <a:latin typeface="Times New Roman"/>
                          <a:ea typeface="Times New Roman"/>
                          <a:cs typeface="Palatino Linotype"/>
                        </a:rPr>
                        <a:t>Not null</a:t>
                      </a:r>
                      <a:endParaRPr lang="en-US" sz="18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800" dirty="0" err="1">
                          <a:latin typeface="Palatino Linotype"/>
                          <a:ea typeface="Palatino Linotype"/>
                          <a:cs typeface="Palatino Linotype"/>
                        </a:rPr>
                        <a:t>Action_time</a:t>
                      </a:r>
                      <a:endParaRPr lang="en-US" sz="1800" dirty="0">
                        <a:latin typeface="Palatino Linotype"/>
                        <a:ea typeface="Palatino Linotype"/>
                        <a:cs typeface="Palatino Linotype"/>
                      </a:endParaRPr>
                    </a:p>
                  </a:txBody>
                  <a:tcPr marL="68580" marR="68580" marT="0" marB="0"/>
                </a:tc>
              </a:tr>
              <a:tr h="348993">
                <a:tc>
                  <a:txBody>
                    <a:bodyPr/>
                    <a:lstStyle/>
                    <a:p>
                      <a:pPr algn="just">
                        <a:lnSpc>
                          <a:spcPct val="115000"/>
                        </a:lnSpc>
                        <a:spcAft>
                          <a:spcPts val="0"/>
                        </a:spcAft>
                      </a:pPr>
                      <a:r>
                        <a:rPr lang="en-US" sz="1800">
                          <a:latin typeface="Palatino Linotype"/>
                          <a:ea typeface="Palatino Linotype"/>
                          <a:cs typeface="Palatino Linotype"/>
                        </a:rPr>
                        <a:t>Object_id</a:t>
                      </a:r>
                    </a:p>
                  </a:txBody>
                  <a:tcPr marL="68580" marR="68580" marT="0" marB="0"/>
                </a:tc>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Text</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algn="just">
                        <a:lnSpc>
                          <a:spcPct val="115000"/>
                        </a:lnSpc>
                        <a:spcAft>
                          <a:spcPts val="0"/>
                        </a:spcAft>
                      </a:pPr>
                      <a:r>
                        <a:rPr lang="en-US" sz="1800" dirty="0">
                          <a:latin typeface="Times New Roman"/>
                          <a:ea typeface="Times New Roman"/>
                          <a:cs typeface="Palatino Linotype"/>
                        </a:rPr>
                        <a:t> null</a:t>
                      </a:r>
                      <a:endParaRPr lang="en-US" sz="18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800" dirty="0" err="1">
                          <a:latin typeface="Palatino Linotype"/>
                          <a:ea typeface="Palatino Linotype"/>
                          <a:cs typeface="Palatino Linotype"/>
                        </a:rPr>
                        <a:t>Object_id</a:t>
                      </a:r>
                      <a:endParaRPr lang="en-US" sz="1800" dirty="0">
                        <a:latin typeface="Palatino Linotype"/>
                        <a:ea typeface="Palatino Linotype"/>
                        <a:cs typeface="Palatino Linotype"/>
                      </a:endParaRPr>
                    </a:p>
                  </a:txBody>
                  <a:tcPr marL="68580" marR="68580" marT="0" marB="0"/>
                </a:tc>
              </a:tr>
              <a:tr h="348993">
                <a:tc>
                  <a:txBody>
                    <a:bodyPr/>
                    <a:lstStyle/>
                    <a:p>
                      <a:pPr algn="just">
                        <a:lnSpc>
                          <a:spcPct val="115000"/>
                        </a:lnSpc>
                        <a:spcAft>
                          <a:spcPts val="0"/>
                        </a:spcAft>
                      </a:pPr>
                      <a:r>
                        <a:rPr lang="en-US" sz="1800">
                          <a:latin typeface="Palatino Linotype"/>
                          <a:ea typeface="Palatino Linotype"/>
                          <a:cs typeface="Palatino Linotype"/>
                        </a:rPr>
                        <a:t>Object_repr</a:t>
                      </a:r>
                    </a:p>
                  </a:txBody>
                  <a:tcPr marL="68580" marR="68580" marT="0" marB="0"/>
                </a:tc>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varchar (200)</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algn="just">
                        <a:lnSpc>
                          <a:spcPct val="115000"/>
                        </a:lnSpc>
                        <a:spcAft>
                          <a:spcPts val="0"/>
                        </a:spcAft>
                      </a:pPr>
                      <a:r>
                        <a:rPr lang="en-US" sz="1800" dirty="0">
                          <a:latin typeface="Times New Roman"/>
                          <a:ea typeface="Times New Roman"/>
                          <a:cs typeface="Palatino Linotype"/>
                        </a:rPr>
                        <a:t>Not null</a:t>
                      </a:r>
                      <a:endParaRPr lang="en-US" sz="18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800" dirty="0" err="1">
                          <a:latin typeface="Palatino Linotype"/>
                          <a:ea typeface="Palatino Linotype"/>
                          <a:cs typeface="Palatino Linotype"/>
                        </a:rPr>
                        <a:t>Object_repr</a:t>
                      </a:r>
                      <a:endParaRPr lang="en-US" sz="1800" dirty="0">
                        <a:latin typeface="Palatino Linotype"/>
                        <a:ea typeface="Palatino Linotype"/>
                        <a:cs typeface="Palatino Linotype"/>
                      </a:endParaRPr>
                    </a:p>
                  </a:txBody>
                  <a:tcPr marL="68580" marR="68580" marT="0" marB="0"/>
                </a:tc>
              </a:tr>
              <a:tr h="348993">
                <a:tc>
                  <a:txBody>
                    <a:bodyPr/>
                    <a:lstStyle/>
                    <a:p>
                      <a:pPr algn="just">
                        <a:lnSpc>
                          <a:spcPct val="115000"/>
                        </a:lnSpc>
                        <a:spcAft>
                          <a:spcPts val="0"/>
                        </a:spcAft>
                      </a:pPr>
                      <a:r>
                        <a:rPr lang="en-US" sz="1800" dirty="0" err="1">
                          <a:latin typeface="Times New Roman"/>
                          <a:ea typeface="Times New Roman"/>
                          <a:cs typeface="Palatino Linotype"/>
                        </a:rPr>
                        <a:t>Change_message</a:t>
                      </a:r>
                      <a:endParaRPr lang="en-US" sz="1800" dirty="0">
                        <a:latin typeface="Palatino Linotype"/>
                        <a:ea typeface="Palatino Linotype"/>
                        <a:cs typeface="Palatino Linotype"/>
                      </a:endParaRPr>
                    </a:p>
                  </a:txBody>
                  <a:tcPr marL="68580" marR="68580" marT="0" marB="0"/>
                </a:tc>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Text</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algn="just">
                        <a:lnSpc>
                          <a:spcPct val="115000"/>
                        </a:lnSpc>
                        <a:spcAft>
                          <a:spcPts val="0"/>
                        </a:spcAft>
                      </a:pPr>
                      <a:r>
                        <a:rPr lang="en-US" sz="1800" dirty="0">
                          <a:latin typeface="Times New Roman"/>
                          <a:ea typeface="Times New Roman"/>
                          <a:cs typeface="Palatino Linotype"/>
                        </a:rPr>
                        <a:t>Not null</a:t>
                      </a:r>
                      <a:endParaRPr lang="en-US" sz="1800" dirty="0">
                        <a:latin typeface="Palatino Linotype"/>
                        <a:ea typeface="Palatino Linotype"/>
                        <a:cs typeface="Palatino Linotype"/>
                      </a:endParaRPr>
                    </a:p>
                  </a:txBody>
                  <a:tcPr marL="68580" marR="68580" marT="0" marB="0"/>
                </a:tc>
                <a:tc>
                  <a:txBody>
                    <a:bodyPr/>
                    <a:lstStyle/>
                    <a:p>
                      <a:pPr algn="just">
                        <a:lnSpc>
                          <a:spcPct val="115000"/>
                        </a:lnSpc>
                        <a:spcAft>
                          <a:spcPts val="0"/>
                        </a:spcAft>
                        <a:tabLst>
                          <a:tab pos="1280795" algn="r"/>
                        </a:tabLst>
                      </a:pPr>
                      <a:r>
                        <a:rPr lang="en-US" sz="1800" dirty="0" err="1">
                          <a:latin typeface="Times New Roman"/>
                          <a:ea typeface="Times New Roman"/>
                          <a:cs typeface="Palatino Linotype"/>
                        </a:rPr>
                        <a:t>Change_message</a:t>
                      </a:r>
                      <a:r>
                        <a:rPr lang="en-US" sz="1800" dirty="0">
                          <a:latin typeface="Times New Roman"/>
                          <a:ea typeface="Times New Roman"/>
                          <a:cs typeface="Palatino Linotype"/>
                        </a:rPr>
                        <a:t>	</a:t>
                      </a:r>
                      <a:endParaRPr lang="en-US" sz="1800" dirty="0">
                        <a:latin typeface="Palatino Linotype"/>
                        <a:ea typeface="Palatino Linotype"/>
                        <a:cs typeface="Palatino Linotype"/>
                      </a:endParaRPr>
                    </a:p>
                  </a:txBody>
                  <a:tcPr marL="68580" marR="68580" marT="0" marB="0"/>
                </a:tc>
              </a:tr>
              <a:tr h="348993">
                <a:tc>
                  <a:txBody>
                    <a:bodyPr/>
                    <a:lstStyle/>
                    <a:p>
                      <a:pPr algn="just">
                        <a:lnSpc>
                          <a:spcPct val="115000"/>
                        </a:lnSpc>
                        <a:spcAft>
                          <a:spcPts val="0"/>
                        </a:spcAft>
                      </a:pPr>
                      <a:r>
                        <a:rPr lang="en-US" sz="1800">
                          <a:latin typeface="Times New Roman"/>
                          <a:ea typeface="Times New Roman"/>
                          <a:cs typeface="Palatino Linotype"/>
                        </a:rPr>
                        <a:t>Content_type_id</a:t>
                      </a:r>
                      <a:endParaRPr lang="en-US" sz="1800">
                        <a:latin typeface="Palatino Linotype"/>
                        <a:ea typeface="Palatino Linotype"/>
                        <a:cs typeface="Palatino Linotype"/>
                      </a:endParaRPr>
                    </a:p>
                  </a:txBody>
                  <a:tcPr marL="68580" marR="68580" marT="0" marB="0"/>
                </a:tc>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Int</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algn="just">
                        <a:lnSpc>
                          <a:spcPct val="115000"/>
                        </a:lnSpc>
                        <a:spcAft>
                          <a:spcPts val="0"/>
                        </a:spcAft>
                      </a:pPr>
                      <a:r>
                        <a:rPr lang="en-US" sz="1800" dirty="0">
                          <a:latin typeface="Times New Roman"/>
                          <a:ea typeface="Times New Roman"/>
                          <a:cs typeface="Palatino Linotype"/>
                        </a:rPr>
                        <a:t> null</a:t>
                      </a:r>
                      <a:endParaRPr lang="en-US" sz="1800" dirty="0">
                        <a:latin typeface="Palatino Linotype"/>
                        <a:ea typeface="Palatino Linotype"/>
                        <a:cs typeface="Palatino Linotype"/>
                      </a:endParaRPr>
                    </a:p>
                  </a:txBody>
                  <a:tcPr marL="68580" marR="68580" marT="0" marB="0"/>
                </a:tc>
                <a:tc>
                  <a:txBody>
                    <a:bodyPr/>
                    <a:lstStyle/>
                    <a:p>
                      <a:pPr algn="just">
                        <a:lnSpc>
                          <a:spcPct val="115000"/>
                        </a:lnSpc>
                        <a:spcAft>
                          <a:spcPts val="0"/>
                        </a:spcAft>
                        <a:tabLst>
                          <a:tab pos="1280795" algn="r"/>
                        </a:tabLst>
                      </a:pPr>
                      <a:r>
                        <a:rPr lang="en-US" sz="1800" dirty="0" err="1">
                          <a:latin typeface="Times New Roman"/>
                          <a:ea typeface="Times New Roman"/>
                          <a:cs typeface="Palatino Linotype"/>
                        </a:rPr>
                        <a:t>Content_type_id</a:t>
                      </a:r>
                      <a:endParaRPr lang="en-US" sz="1800" dirty="0">
                        <a:latin typeface="Palatino Linotype"/>
                        <a:ea typeface="Palatino Linotype"/>
                        <a:cs typeface="Palatino Linotype"/>
                      </a:endParaRPr>
                    </a:p>
                  </a:txBody>
                  <a:tcPr marL="68580" marR="68580" marT="0" marB="0"/>
                </a:tc>
              </a:tr>
              <a:tr h="348993">
                <a:tc>
                  <a:txBody>
                    <a:bodyPr/>
                    <a:lstStyle/>
                    <a:p>
                      <a:pPr algn="just">
                        <a:lnSpc>
                          <a:spcPct val="115000"/>
                        </a:lnSpc>
                        <a:spcAft>
                          <a:spcPts val="0"/>
                        </a:spcAft>
                      </a:pPr>
                      <a:r>
                        <a:rPr lang="en-US" sz="1800">
                          <a:latin typeface="Times New Roman"/>
                          <a:ea typeface="Times New Roman"/>
                          <a:cs typeface="Palatino Linotype"/>
                        </a:rPr>
                        <a:t>User_id</a:t>
                      </a:r>
                      <a:endParaRPr lang="en-US" sz="1800">
                        <a:latin typeface="Palatino Linotype"/>
                        <a:ea typeface="Palatino Linotype"/>
                        <a:cs typeface="Palatino Linotype"/>
                      </a:endParaRPr>
                    </a:p>
                  </a:txBody>
                  <a:tcPr marL="68580" marR="68580" marT="0" marB="0"/>
                </a:tc>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Int</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algn="just">
                        <a:lnSpc>
                          <a:spcPct val="115000"/>
                        </a:lnSpc>
                        <a:spcAft>
                          <a:spcPts val="0"/>
                        </a:spcAft>
                      </a:pPr>
                      <a:r>
                        <a:rPr lang="en-US" sz="1800">
                          <a:latin typeface="Times New Roman"/>
                          <a:ea typeface="Times New Roman"/>
                          <a:cs typeface="Palatino Linotype"/>
                        </a:rPr>
                        <a:t>Not null</a:t>
                      </a:r>
                      <a:endParaRPr lang="en-US" sz="1800">
                        <a:latin typeface="Palatino Linotype"/>
                        <a:ea typeface="Palatino Linotype"/>
                        <a:cs typeface="Palatino Linotype"/>
                      </a:endParaRPr>
                    </a:p>
                  </a:txBody>
                  <a:tcPr marL="68580" marR="68580" marT="0" marB="0"/>
                </a:tc>
                <a:tc>
                  <a:txBody>
                    <a:bodyPr/>
                    <a:lstStyle/>
                    <a:p>
                      <a:pPr algn="just">
                        <a:lnSpc>
                          <a:spcPct val="115000"/>
                        </a:lnSpc>
                        <a:spcAft>
                          <a:spcPts val="0"/>
                        </a:spcAft>
                        <a:tabLst>
                          <a:tab pos="1280795" algn="r"/>
                        </a:tabLst>
                      </a:pPr>
                      <a:r>
                        <a:rPr lang="en-US" sz="1800" dirty="0" err="1">
                          <a:latin typeface="Times New Roman"/>
                          <a:ea typeface="Times New Roman"/>
                          <a:cs typeface="Palatino Linotype"/>
                        </a:rPr>
                        <a:t>User_id</a:t>
                      </a:r>
                      <a:endParaRPr lang="en-US" sz="1800" dirty="0">
                        <a:latin typeface="Palatino Linotype"/>
                        <a:ea typeface="Palatino Linotype"/>
                        <a:cs typeface="Palatino Linotype"/>
                      </a:endParaRPr>
                    </a:p>
                  </a:txBody>
                  <a:tcPr marL="68580" marR="68580" marT="0" marB="0"/>
                </a:tc>
              </a:tr>
              <a:tr h="348993">
                <a:tc>
                  <a:txBody>
                    <a:bodyPr/>
                    <a:lstStyle/>
                    <a:p>
                      <a:pPr algn="just">
                        <a:lnSpc>
                          <a:spcPct val="115000"/>
                        </a:lnSpc>
                        <a:spcAft>
                          <a:spcPts val="0"/>
                        </a:spcAft>
                      </a:pPr>
                      <a:r>
                        <a:rPr lang="en-US" sz="1800">
                          <a:latin typeface="Times New Roman"/>
                          <a:ea typeface="Times New Roman"/>
                          <a:cs typeface="Palatino Linotype"/>
                        </a:rPr>
                        <a:t>Action_flag</a:t>
                      </a:r>
                      <a:endParaRPr lang="en-US" sz="1800">
                        <a:latin typeface="Palatino Linotype"/>
                        <a:ea typeface="Palatino Linotype"/>
                        <a:cs typeface="Palatino Linotype"/>
                      </a:endParaRPr>
                    </a:p>
                  </a:txBody>
                  <a:tcPr marL="68580" marR="68580" marT="0" marB="0"/>
                </a:tc>
                <a:tc>
                  <a:txBody>
                    <a:bodyPr/>
                    <a:lstStyle/>
                    <a:p>
                      <a:pPr marL="0" marR="0" algn="just">
                        <a:lnSpc>
                          <a:spcPct val="115000"/>
                        </a:lnSpc>
                        <a:spcBef>
                          <a:spcPts val="0"/>
                        </a:spcBef>
                        <a:spcAft>
                          <a:spcPts val="0"/>
                        </a:spcAft>
                      </a:pPr>
                      <a:r>
                        <a:rPr lang="en-US" sz="1800" dirty="0" err="1">
                          <a:effectLst/>
                          <a:latin typeface="Times New Roman" panose="02020603050405020304" pitchFamily="18" charset="0"/>
                          <a:ea typeface="Times New Roman" panose="02020603050405020304" pitchFamily="18" charset="0"/>
                          <a:cs typeface="Palatino Linotype" panose="02040502050505030304" pitchFamily="18" charset="0"/>
                        </a:rPr>
                        <a:t>int</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algn="just">
                        <a:lnSpc>
                          <a:spcPct val="115000"/>
                        </a:lnSpc>
                        <a:spcAft>
                          <a:spcPts val="0"/>
                        </a:spcAft>
                      </a:pPr>
                      <a:r>
                        <a:rPr lang="en-US" sz="1800">
                          <a:latin typeface="Times New Roman"/>
                          <a:ea typeface="Times New Roman"/>
                          <a:cs typeface="Palatino Linotype"/>
                        </a:rPr>
                        <a:t>Not null</a:t>
                      </a:r>
                      <a:endParaRPr lang="en-US" sz="1800">
                        <a:latin typeface="Palatino Linotype"/>
                        <a:ea typeface="Palatino Linotype"/>
                        <a:cs typeface="Palatino Linotype"/>
                      </a:endParaRPr>
                    </a:p>
                  </a:txBody>
                  <a:tcPr marL="68580" marR="68580" marT="0" marB="0"/>
                </a:tc>
                <a:tc>
                  <a:txBody>
                    <a:bodyPr/>
                    <a:lstStyle/>
                    <a:p>
                      <a:pPr algn="just">
                        <a:lnSpc>
                          <a:spcPct val="115000"/>
                        </a:lnSpc>
                        <a:spcAft>
                          <a:spcPts val="0"/>
                        </a:spcAft>
                        <a:tabLst>
                          <a:tab pos="1280795" algn="r"/>
                        </a:tabLst>
                      </a:pPr>
                      <a:r>
                        <a:rPr lang="en-US" sz="1800" dirty="0" err="1">
                          <a:latin typeface="Times New Roman"/>
                          <a:ea typeface="Times New Roman"/>
                          <a:cs typeface="Palatino Linotype"/>
                        </a:rPr>
                        <a:t>Action_flag</a:t>
                      </a:r>
                      <a:endParaRPr lang="en-US" sz="1800" dirty="0">
                        <a:latin typeface="Palatino Linotype"/>
                        <a:ea typeface="Palatino Linotype"/>
                        <a:cs typeface="Palatino Linotype"/>
                      </a:endParaRPr>
                    </a:p>
                  </a:txBody>
                  <a:tcPr marL="68580" marR="68580" marT="0" marB="0"/>
                </a:tc>
              </a:tr>
            </a:tbl>
          </a:graphicData>
        </a:graphic>
      </p:graphicFrame>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0746" y="833292"/>
            <a:ext cx="6372887" cy="1071155"/>
          </a:xfrm>
          <a:solidFill>
            <a:schemeClr val="bg1"/>
          </a:solidFill>
        </p:spPr>
        <p:txBody>
          <a:bodyPr>
            <a:normAutofit fontScale="90000"/>
          </a:bodyPr>
          <a:lstStyle/>
          <a:p>
            <a:pPr algn="ctr"/>
            <a:r>
              <a:rPr lang="en-US" dirty="0" smtClean="0">
                <a:latin typeface="Bookman Old Style" pitchFamily="18" charset="0"/>
              </a:rPr>
              <a:t/>
            </a:r>
            <a:br>
              <a:rPr lang="en-US" dirty="0" smtClean="0">
                <a:latin typeface="Bookman Old Style" pitchFamily="18" charset="0"/>
              </a:rPr>
            </a:br>
            <a:r>
              <a:rPr lang="en-US" dirty="0" smtClean="0">
                <a:latin typeface="Bookman Old Style" pitchFamily="18" charset="0"/>
              </a:rPr>
              <a:t/>
            </a:r>
            <a:br>
              <a:rPr lang="en-US" dirty="0" smtClean="0">
                <a:latin typeface="Bookman Old Style" pitchFamily="18" charset="0"/>
              </a:rPr>
            </a:br>
            <a:r>
              <a:rPr lang="en-US" dirty="0" smtClean="0">
                <a:latin typeface="Bookman Old Style" pitchFamily="18" charset="0"/>
              </a:rPr>
              <a:t/>
            </a:r>
            <a:br>
              <a:rPr lang="en-US" dirty="0" smtClean="0">
                <a:latin typeface="Bookman Old Style" pitchFamily="18" charset="0"/>
              </a:rPr>
            </a:br>
            <a:r>
              <a:rPr lang="en-US" sz="3600" dirty="0" smtClean="0">
                <a:latin typeface="Bookman Old Style" pitchFamily="18" charset="0"/>
              </a:rPr>
              <a:t>Table name: </a:t>
            </a:r>
            <a:r>
              <a:rPr lang="en-US" sz="3600" dirty="0" err="1" smtClean="0">
                <a:latin typeface="Bookman Old Style" pitchFamily="18" charset="0"/>
              </a:rPr>
              <a:t>Main_userDetail</a:t>
            </a:r>
            <a:r>
              <a:rPr lang="en-US" sz="3600" dirty="0" smtClean="0">
                <a:latin typeface="Bookman Old Style" pitchFamily="18" charset="0"/>
              </a:rPr>
              <a:t/>
            </a:r>
            <a:br>
              <a:rPr lang="en-US" sz="3600" dirty="0" smtClean="0">
                <a:latin typeface="Bookman Old Style" pitchFamily="18" charset="0"/>
              </a:rPr>
            </a:br>
            <a:r>
              <a:rPr lang="en-US" dirty="0" smtClean="0">
                <a:latin typeface="Bookman Old Style" pitchFamily="18" charset="0"/>
              </a:rPr>
              <a:t/>
            </a:r>
            <a:br>
              <a:rPr lang="en-US" dirty="0" smtClean="0">
                <a:latin typeface="Bookman Old Style" pitchFamily="18" charset="0"/>
              </a:rPr>
            </a:br>
            <a:r>
              <a:rPr lang="en-US" dirty="0" smtClean="0">
                <a:latin typeface="Bookman Old Style" pitchFamily="18" charset="0"/>
              </a:rPr>
              <a:t/>
            </a:r>
            <a:br>
              <a:rPr lang="en-US" dirty="0" smtClean="0">
                <a:latin typeface="Bookman Old Style" pitchFamily="18" charset="0"/>
              </a:rPr>
            </a:br>
            <a:r>
              <a:rPr lang="en-US" dirty="0" smtClean="0">
                <a:latin typeface="Bookman Old Style" pitchFamily="18" charset="0"/>
              </a:rPr>
              <a:t/>
            </a:r>
            <a:br>
              <a:rPr lang="en-US" dirty="0" smtClean="0">
                <a:latin typeface="Bookman Old Style" pitchFamily="18" charset="0"/>
              </a:rPr>
            </a:br>
            <a:endParaRPr lang="en-US" dirty="0">
              <a:latin typeface="Bookman Old Style" pitchFamily="18" charset="0"/>
            </a:endParaRPr>
          </a:p>
        </p:txBody>
      </p:sp>
      <p:graphicFrame>
        <p:nvGraphicFramePr>
          <p:cNvPr id="4" name="Content Placeholder 3"/>
          <p:cNvGraphicFramePr>
            <a:graphicFrameLocks noGrp="1"/>
          </p:cNvGraphicFramePr>
          <p:nvPr>
            <p:ph idx="1"/>
          </p:nvPr>
        </p:nvGraphicFramePr>
        <p:xfrm>
          <a:off x="685800" y="1566863"/>
          <a:ext cx="10820400" cy="5010912"/>
        </p:xfrm>
        <a:graphic>
          <a:graphicData uri="http://schemas.openxmlformats.org/drawingml/2006/table">
            <a:tbl>
              <a:tblPr firstRow="1" bandRow="1">
                <a:tableStyleId>{5C22544A-7EE6-4342-B048-85BDC9FD1C3A}</a:tableStyleId>
              </a:tblPr>
              <a:tblGrid>
                <a:gridCol w="2705100"/>
                <a:gridCol w="2705100"/>
                <a:gridCol w="2705100"/>
                <a:gridCol w="2705100"/>
              </a:tblGrid>
              <a:tr h="370840">
                <a:tc>
                  <a:txBody>
                    <a:bodyPr/>
                    <a:lstStyle/>
                    <a:p>
                      <a:pPr algn="just">
                        <a:lnSpc>
                          <a:spcPct val="115000"/>
                        </a:lnSpc>
                        <a:spcAft>
                          <a:spcPts val="0"/>
                        </a:spcAft>
                      </a:pPr>
                      <a:r>
                        <a:rPr lang="en-US" sz="1600" b="1" dirty="0">
                          <a:latin typeface="Times New Roman"/>
                          <a:ea typeface="Times New Roman"/>
                          <a:cs typeface="Palatino Linotype"/>
                        </a:rPr>
                        <a:t>Field Name</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b="1" dirty="0">
                          <a:latin typeface="Times New Roman"/>
                          <a:ea typeface="Times New Roman"/>
                          <a:cs typeface="Palatino Linotype"/>
                        </a:rPr>
                        <a:t>Type</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b="1">
                          <a:latin typeface="Times New Roman"/>
                          <a:ea typeface="Times New Roman"/>
                          <a:cs typeface="Palatino Linotype"/>
                        </a:rPr>
                        <a:t>Constraints</a:t>
                      </a:r>
                      <a:endParaRPr lang="en-US" sz="14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b="1" dirty="0">
                          <a:latin typeface="Times New Roman"/>
                          <a:ea typeface="Times New Roman"/>
                          <a:cs typeface="Palatino Linotype"/>
                        </a:rPr>
                        <a:t>Description</a:t>
                      </a:r>
                      <a:endParaRPr lang="en-US" sz="1400" dirty="0">
                        <a:latin typeface="Palatino Linotype"/>
                        <a:ea typeface="Palatino Linotype"/>
                        <a:cs typeface="Palatino Linotype"/>
                      </a:endParaRPr>
                    </a:p>
                  </a:txBody>
                  <a:tcPr marL="68580" marR="68580" marT="0" marB="0"/>
                </a:tc>
              </a:tr>
              <a:tr h="370840">
                <a:tc>
                  <a:txBody>
                    <a:bodyPr/>
                    <a:lstStyle/>
                    <a:p>
                      <a:pPr algn="just">
                        <a:lnSpc>
                          <a:spcPct val="115000"/>
                        </a:lnSpc>
                        <a:spcAft>
                          <a:spcPts val="0"/>
                        </a:spcAft>
                      </a:pPr>
                      <a:r>
                        <a:rPr lang="en-US" sz="1600" i="1" dirty="0">
                          <a:latin typeface="Times New Roman"/>
                          <a:ea typeface="Times New Roman"/>
                          <a:cs typeface="Palatino Linotype"/>
                        </a:rPr>
                        <a:t>User _Id</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err="1">
                          <a:latin typeface="Times New Roman"/>
                          <a:ea typeface="Times New Roman"/>
                          <a:cs typeface="Palatino Linotype"/>
                        </a:rPr>
                        <a:t>int</a:t>
                      </a:r>
                      <a:r>
                        <a:rPr lang="en-US" sz="1600" dirty="0">
                          <a:latin typeface="Times New Roman"/>
                          <a:ea typeface="Times New Roman"/>
                          <a:cs typeface="Palatino Linotype"/>
                        </a:rPr>
                        <a:t> (11)</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Times New Roman"/>
                          <a:ea typeface="Times New Roman"/>
                          <a:cs typeface="Palatino Linotype"/>
                        </a:rPr>
                        <a:t>Primary Key</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Times New Roman"/>
                          <a:ea typeface="Times New Roman"/>
                          <a:cs typeface="Palatino Linotype"/>
                        </a:rPr>
                        <a:t>User ID</a:t>
                      </a:r>
                      <a:endParaRPr lang="en-US" sz="1600" dirty="0">
                        <a:latin typeface="Palatino Linotype"/>
                        <a:ea typeface="Palatino Linotype"/>
                        <a:cs typeface="Palatino Linotype"/>
                      </a:endParaRPr>
                    </a:p>
                  </a:txBody>
                  <a:tcPr marL="68580" marR="68580" marT="0" marB="0"/>
                </a:tc>
              </a:tr>
              <a:tr h="370840">
                <a:tc>
                  <a:txBody>
                    <a:bodyPr/>
                    <a:lstStyle/>
                    <a:p>
                      <a:pPr algn="just">
                        <a:lnSpc>
                          <a:spcPct val="115000"/>
                        </a:lnSpc>
                        <a:spcAft>
                          <a:spcPts val="0"/>
                        </a:spcAft>
                      </a:pPr>
                      <a:r>
                        <a:rPr lang="en-US" sz="1600">
                          <a:latin typeface="Palatino Linotype"/>
                          <a:ea typeface="Palatino Linotype"/>
                          <a:cs typeface="Palatino Linotype"/>
                        </a:rPr>
                        <a:t>Dob</a:t>
                      </a:r>
                    </a:p>
                  </a:txBody>
                  <a:tcPr marL="68580" marR="68580" marT="0" marB="0"/>
                </a:tc>
                <a:tc>
                  <a:txBody>
                    <a:bodyPr/>
                    <a:lstStyle/>
                    <a:p>
                      <a:pPr algn="just">
                        <a:lnSpc>
                          <a:spcPct val="115000"/>
                        </a:lnSpc>
                        <a:spcAft>
                          <a:spcPts val="0"/>
                        </a:spcAft>
                      </a:pPr>
                      <a:r>
                        <a:rPr lang="en-US" sz="1600" dirty="0">
                          <a:latin typeface="Times New Roman"/>
                          <a:ea typeface="Times New Roman"/>
                          <a:cs typeface="Palatino Linotype"/>
                        </a:rPr>
                        <a:t>Date</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Times New Roman"/>
                          <a:ea typeface="Times New Roman"/>
                          <a:cs typeface="Palatino Linotype"/>
                        </a:rPr>
                        <a:t>null</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a:latin typeface="Times New Roman"/>
                          <a:ea typeface="Times New Roman"/>
                          <a:cs typeface="Palatino Linotype"/>
                        </a:rPr>
                        <a:t>Dob</a:t>
                      </a:r>
                      <a:endParaRPr lang="en-US" sz="1600">
                        <a:latin typeface="Palatino Linotype"/>
                        <a:ea typeface="Palatino Linotype"/>
                        <a:cs typeface="Palatino Linotype"/>
                      </a:endParaRPr>
                    </a:p>
                  </a:txBody>
                  <a:tcPr marL="68580" marR="68580" marT="0" marB="0"/>
                </a:tc>
              </a:tr>
              <a:tr h="370840">
                <a:tc>
                  <a:txBody>
                    <a:bodyPr/>
                    <a:lstStyle/>
                    <a:p>
                      <a:pPr algn="just">
                        <a:lnSpc>
                          <a:spcPct val="115000"/>
                        </a:lnSpc>
                        <a:spcAft>
                          <a:spcPts val="0"/>
                        </a:spcAft>
                      </a:pPr>
                      <a:r>
                        <a:rPr lang="en-US" sz="1600">
                          <a:latin typeface="Palatino Linotype"/>
                          <a:ea typeface="Palatino Linotype"/>
                          <a:cs typeface="Palatino Linotype"/>
                        </a:rPr>
                        <a:t>Photo</a:t>
                      </a:r>
                    </a:p>
                  </a:txBody>
                  <a:tcPr marL="68580" marR="68580" marT="0" marB="0"/>
                </a:tc>
                <a:tc>
                  <a:txBody>
                    <a:bodyPr/>
                    <a:lstStyle/>
                    <a:p>
                      <a:pPr algn="just">
                        <a:lnSpc>
                          <a:spcPct val="115000"/>
                        </a:lnSpc>
                        <a:spcAft>
                          <a:spcPts val="0"/>
                        </a:spcAft>
                      </a:pPr>
                      <a:r>
                        <a:rPr lang="en-US" sz="1600">
                          <a:latin typeface="Times New Roman"/>
                          <a:ea typeface="Times New Roman"/>
                          <a:cs typeface="Palatino Linotype"/>
                        </a:rPr>
                        <a:t>varchar (100)</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Times New Roman"/>
                          <a:ea typeface="Times New Roman"/>
                          <a:cs typeface="Palatino Linotype"/>
                        </a:rPr>
                        <a:t>Not null</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Times New Roman"/>
                          <a:ea typeface="Times New Roman"/>
                          <a:cs typeface="Palatino Linotype"/>
                        </a:rPr>
                        <a:t>Photo</a:t>
                      </a:r>
                      <a:endParaRPr lang="en-US" sz="1600" dirty="0">
                        <a:latin typeface="Palatino Linotype"/>
                        <a:ea typeface="Palatino Linotype"/>
                        <a:cs typeface="Palatino Linotype"/>
                      </a:endParaRPr>
                    </a:p>
                  </a:txBody>
                  <a:tcPr marL="68580" marR="68580" marT="0" marB="0"/>
                </a:tc>
              </a:tr>
              <a:tr h="370840">
                <a:tc>
                  <a:txBody>
                    <a:bodyPr/>
                    <a:lstStyle/>
                    <a:p>
                      <a:pPr algn="just">
                        <a:lnSpc>
                          <a:spcPct val="115000"/>
                        </a:lnSpc>
                        <a:spcAft>
                          <a:spcPts val="0"/>
                        </a:spcAft>
                      </a:pPr>
                      <a:r>
                        <a:rPr lang="en-US" sz="1600">
                          <a:latin typeface="Palatino Linotype"/>
                          <a:ea typeface="Palatino Linotype"/>
                          <a:cs typeface="Palatino Linotype"/>
                        </a:rPr>
                        <a:t>Mobile</a:t>
                      </a:r>
                    </a:p>
                  </a:txBody>
                  <a:tcPr marL="68580" marR="68580" marT="0" marB="0"/>
                </a:tc>
                <a:tc>
                  <a:txBody>
                    <a:bodyPr/>
                    <a:lstStyle/>
                    <a:p>
                      <a:pPr algn="just">
                        <a:lnSpc>
                          <a:spcPct val="115000"/>
                        </a:lnSpc>
                        <a:spcAft>
                          <a:spcPts val="0"/>
                        </a:spcAft>
                      </a:pPr>
                      <a:r>
                        <a:rPr lang="en-US" sz="1600">
                          <a:latin typeface="Times New Roman"/>
                          <a:ea typeface="Times New Roman"/>
                          <a:cs typeface="Palatino Linotype"/>
                        </a:rPr>
                        <a:t>varchar (10)</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Times New Roman"/>
                          <a:ea typeface="Times New Roman"/>
                          <a:cs typeface="Palatino Linotype"/>
                        </a:rPr>
                        <a:t>Not null</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Times New Roman"/>
                          <a:ea typeface="Times New Roman"/>
                          <a:cs typeface="Palatino Linotype"/>
                        </a:rPr>
                        <a:t>Mobile Number</a:t>
                      </a:r>
                      <a:endParaRPr lang="en-US" sz="1600" dirty="0">
                        <a:latin typeface="Palatino Linotype"/>
                        <a:ea typeface="Palatino Linotype"/>
                        <a:cs typeface="Palatino Linotype"/>
                      </a:endParaRPr>
                    </a:p>
                  </a:txBody>
                  <a:tcPr marL="68580" marR="68580" marT="0" marB="0"/>
                </a:tc>
              </a:tr>
              <a:tr h="370840">
                <a:tc>
                  <a:txBody>
                    <a:bodyPr/>
                    <a:lstStyle/>
                    <a:p>
                      <a:pPr algn="just">
                        <a:lnSpc>
                          <a:spcPct val="115000"/>
                        </a:lnSpc>
                        <a:spcAft>
                          <a:spcPts val="0"/>
                        </a:spcAft>
                      </a:pPr>
                      <a:r>
                        <a:rPr lang="en-US" sz="1600">
                          <a:latin typeface="Times New Roman"/>
                          <a:ea typeface="Times New Roman"/>
                          <a:cs typeface="Palatino Linotype"/>
                        </a:rPr>
                        <a:t>Alternate_mobile number</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a:latin typeface="Times New Roman"/>
                          <a:ea typeface="Times New Roman"/>
                          <a:cs typeface="Palatino Linotype"/>
                        </a:rPr>
                        <a:t>Varchar (10)</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Times New Roman"/>
                          <a:ea typeface="Times New Roman"/>
                          <a:cs typeface="Palatino Linotype"/>
                        </a:rPr>
                        <a:t>Not null</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tabLst>
                          <a:tab pos="1280795" algn="r"/>
                        </a:tabLst>
                      </a:pPr>
                      <a:r>
                        <a:rPr lang="en-US" sz="1600" dirty="0" err="1">
                          <a:latin typeface="Times New Roman"/>
                          <a:ea typeface="Times New Roman"/>
                          <a:cs typeface="Palatino Linotype"/>
                        </a:rPr>
                        <a:t>Alternate_mobile</a:t>
                      </a:r>
                      <a:endParaRPr lang="en-US" sz="1600" dirty="0">
                        <a:latin typeface="Palatino Linotype"/>
                        <a:ea typeface="Palatino Linotype"/>
                        <a:cs typeface="Palatino Linotype"/>
                      </a:endParaRPr>
                    </a:p>
                    <a:p>
                      <a:pPr algn="just">
                        <a:lnSpc>
                          <a:spcPct val="115000"/>
                        </a:lnSpc>
                        <a:spcAft>
                          <a:spcPts val="0"/>
                        </a:spcAft>
                        <a:tabLst>
                          <a:tab pos="1280795" algn="r"/>
                        </a:tabLst>
                      </a:pPr>
                      <a:r>
                        <a:rPr lang="en-US" sz="1600" dirty="0">
                          <a:latin typeface="Times New Roman"/>
                          <a:ea typeface="Times New Roman"/>
                          <a:cs typeface="Palatino Linotype"/>
                        </a:rPr>
                        <a:t> number</a:t>
                      </a:r>
                      <a:endParaRPr lang="en-US" sz="1600" dirty="0">
                        <a:latin typeface="Palatino Linotype"/>
                        <a:ea typeface="Palatino Linotype"/>
                        <a:cs typeface="Palatino Linotype"/>
                      </a:endParaRPr>
                    </a:p>
                  </a:txBody>
                  <a:tcPr marL="68580" marR="68580" marT="0" marB="0"/>
                </a:tc>
              </a:tr>
              <a:tr h="370840">
                <a:tc>
                  <a:txBody>
                    <a:bodyPr/>
                    <a:lstStyle/>
                    <a:p>
                      <a:pPr algn="just">
                        <a:lnSpc>
                          <a:spcPct val="115000"/>
                        </a:lnSpc>
                        <a:spcAft>
                          <a:spcPts val="0"/>
                        </a:spcAft>
                      </a:pPr>
                      <a:r>
                        <a:rPr lang="en-US" sz="1600" dirty="0">
                          <a:latin typeface="Times New Roman"/>
                          <a:ea typeface="Times New Roman"/>
                          <a:cs typeface="Palatino Linotype"/>
                        </a:rPr>
                        <a:t>address</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a:latin typeface="Times New Roman"/>
                          <a:ea typeface="Times New Roman"/>
                          <a:cs typeface="Palatino Linotype"/>
                        </a:rPr>
                        <a:t>text</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Times New Roman"/>
                          <a:ea typeface="Times New Roman"/>
                          <a:cs typeface="Palatino Linotype"/>
                        </a:rPr>
                        <a:t>Not null</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tabLst>
                          <a:tab pos="1280795" algn="r"/>
                        </a:tabLst>
                      </a:pPr>
                      <a:r>
                        <a:rPr lang="en-US" sz="1600" dirty="0">
                          <a:latin typeface="Times New Roman"/>
                          <a:ea typeface="Times New Roman"/>
                          <a:cs typeface="Palatino Linotype"/>
                        </a:rPr>
                        <a:t>address</a:t>
                      </a:r>
                      <a:endParaRPr lang="en-US" sz="1600" dirty="0">
                        <a:latin typeface="Palatino Linotype"/>
                        <a:ea typeface="Palatino Linotype"/>
                        <a:cs typeface="Palatino Linotype"/>
                      </a:endParaRPr>
                    </a:p>
                  </a:txBody>
                  <a:tcPr marL="68580" marR="68580" marT="0" marB="0"/>
                </a:tc>
              </a:tr>
              <a:tr h="370840">
                <a:tc>
                  <a:txBody>
                    <a:bodyPr/>
                    <a:lstStyle/>
                    <a:p>
                      <a:pPr algn="just">
                        <a:lnSpc>
                          <a:spcPct val="115000"/>
                        </a:lnSpc>
                        <a:spcAft>
                          <a:spcPts val="0"/>
                        </a:spcAft>
                      </a:pPr>
                      <a:r>
                        <a:rPr lang="en-US" sz="1600" dirty="0" err="1">
                          <a:latin typeface="Times New Roman"/>
                          <a:ea typeface="Times New Roman"/>
                          <a:cs typeface="Palatino Linotype"/>
                        </a:rPr>
                        <a:t>pincode</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a:latin typeface="Times New Roman"/>
                          <a:ea typeface="Times New Roman"/>
                          <a:cs typeface="Palatino Linotype"/>
                        </a:rPr>
                        <a:t>Varchar(6)</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Times New Roman"/>
                          <a:ea typeface="Times New Roman"/>
                          <a:cs typeface="Palatino Linotype"/>
                        </a:rPr>
                        <a:t>Not null</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err="1">
                          <a:latin typeface="Times New Roman"/>
                          <a:ea typeface="Times New Roman"/>
                          <a:cs typeface="Palatino Linotype"/>
                        </a:rPr>
                        <a:t>pincode</a:t>
                      </a:r>
                      <a:endParaRPr lang="en-US" sz="1600" dirty="0">
                        <a:latin typeface="Palatino Linotype"/>
                        <a:ea typeface="Palatino Linotype"/>
                        <a:cs typeface="Palatino Linotype"/>
                      </a:endParaRPr>
                    </a:p>
                  </a:txBody>
                  <a:tcPr marL="68580" marR="68580" marT="0" marB="0"/>
                </a:tc>
              </a:tr>
              <a:tr h="370840">
                <a:tc>
                  <a:txBody>
                    <a:bodyPr/>
                    <a:lstStyle/>
                    <a:p>
                      <a:pPr algn="just">
                        <a:lnSpc>
                          <a:spcPct val="115000"/>
                        </a:lnSpc>
                        <a:spcAft>
                          <a:spcPts val="0"/>
                        </a:spcAft>
                      </a:pPr>
                      <a:r>
                        <a:rPr lang="en-US" sz="1600">
                          <a:latin typeface="Times New Roman"/>
                          <a:ea typeface="Times New Roman"/>
                          <a:cs typeface="Palatino Linotype"/>
                        </a:rPr>
                        <a:t>landmark</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a:latin typeface="Times New Roman"/>
                          <a:ea typeface="Times New Roman"/>
                          <a:cs typeface="Palatino Linotype"/>
                        </a:rPr>
                        <a:t>Varchar(500)</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Times New Roman"/>
                          <a:ea typeface="Times New Roman"/>
                          <a:cs typeface="Palatino Linotype"/>
                        </a:rPr>
                        <a:t>Null</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tabLst>
                          <a:tab pos="1280795" algn="r"/>
                        </a:tabLst>
                      </a:pPr>
                      <a:r>
                        <a:rPr lang="en-US" sz="1600" dirty="0">
                          <a:latin typeface="Times New Roman"/>
                          <a:ea typeface="Times New Roman"/>
                          <a:cs typeface="Palatino Linotype"/>
                        </a:rPr>
                        <a:t>landmark</a:t>
                      </a:r>
                      <a:endParaRPr lang="en-US" sz="1600" dirty="0">
                        <a:latin typeface="Palatino Linotype"/>
                        <a:ea typeface="Palatino Linotype"/>
                        <a:cs typeface="Palatino Linotype"/>
                      </a:endParaRPr>
                    </a:p>
                  </a:txBody>
                  <a:tcPr marL="68580" marR="68580" marT="0" marB="0"/>
                </a:tc>
              </a:tr>
              <a:tr h="370840">
                <a:tc>
                  <a:txBody>
                    <a:bodyPr/>
                    <a:lstStyle/>
                    <a:p>
                      <a:pPr algn="just">
                        <a:lnSpc>
                          <a:spcPct val="115000"/>
                        </a:lnSpc>
                        <a:spcAft>
                          <a:spcPts val="0"/>
                        </a:spcAft>
                      </a:pPr>
                      <a:r>
                        <a:rPr lang="en-US" sz="1600">
                          <a:latin typeface="Times New Roman"/>
                          <a:ea typeface="Times New Roman"/>
                          <a:cs typeface="Palatino Linotype"/>
                        </a:rPr>
                        <a:t>locality</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a:latin typeface="Times New Roman"/>
                          <a:ea typeface="Times New Roman"/>
                          <a:cs typeface="Palatino Linotype"/>
                        </a:rPr>
                        <a:t>Varchar(100)</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Times New Roman"/>
                          <a:ea typeface="Times New Roman"/>
                          <a:cs typeface="Palatino Linotype"/>
                        </a:rPr>
                        <a:t>Null</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tabLst>
                          <a:tab pos="1280795" algn="r"/>
                        </a:tabLst>
                      </a:pPr>
                      <a:r>
                        <a:rPr lang="en-US" sz="1600" dirty="0">
                          <a:latin typeface="Times New Roman"/>
                          <a:ea typeface="Times New Roman"/>
                          <a:cs typeface="Palatino Linotype"/>
                        </a:rPr>
                        <a:t>locality</a:t>
                      </a:r>
                      <a:endParaRPr lang="en-US" sz="1600" dirty="0">
                        <a:latin typeface="Palatino Linotype"/>
                        <a:ea typeface="Palatino Linotype"/>
                        <a:cs typeface="Palatino Linotype"/>
                      </a:endParaRPr>
                    </a:p>
                  </a:txBody>
                  <a:tcPr marL="68580" marR="68580" marT="0" marB="0"/>
                </a:tc>
              </a:tr>
              <a:tr h="370840">
                <a:tc>
                  <a:txBody>
                    <a:bodyPr/>
                    <a:lstStyle/>
                    <a:p>
                      <a:pPr algn="just">
                        <a:lnSpc>
                          <a:spcPct val="115000"/>
                        </a:lnSpc>
                        <a:spcAft>
                          <a:spcPts val="0"/>
                        </a:spcAft>
                      </a:pPr>
                      <a:r>
                        <a:rPr lang="en-US" sz="1600">
                          <a:latin typeface="Times New Roman"/>
                          <a:ea typeface="Times New Roman"/>
                          <a:cs typeface="Palatino Linotype"/>
                        </a:rPr>
                        <a:t>city</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a:latin typeface="Times New Roman"/>
                          <a:ea typeface="Times New Roman"/>
                          <a:cs typeface="Palatino Linotype"/>
                        </a:rPr>
                        <a:t>Varchar(100)</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Times New Roman"/>
                          <a:ea typeface="Times New Roman"/>
                          <a:cs typeface="Palatino Linotype"/>
                        </a:rPr>
                        <a:t>Null</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Times New Roman"/>
                          <a:ea typeface="Times New Roman"/>
                          <a:cs typeface="Palatino Linotype"/>
                        </a:rPr>
                        <a:t>city</a:t>
                      </a:r>
                      <a:endParaRPr lang="en-US" sz="1600" dirty="0">
                        <a:latin typeface="Palatino Linotype"/>
                        <a:ea typeface="Palatino Linotype"/>
                        <a:cs typeface="Palatino Linotype"/>
                      </a:endParaRPr>
                    </a:p>
                  </a:txBody>
                  <a:tcPr marL="68580" marR="68580" marT="0" marB="0"/>
                </a:tc>
              </a:tr>
              <a:tr h="370840">
                <a:tc>
                  <a:txBody>
                    <a:bodyPr/>
                    <a:lstStyle/>
                    <a:p>
                      <a:pPr algn="just">
                        <a:lnSpc>
                          <a:spcPct val="115000"/>
                        </a:lnSpc>
                        <a:spcAft>
                          <a:spcPts val="0"/>
                        </a:spcAft>
                      </a:pPr>
                      <a:r>
                        <a:rPr lang="en-US" sz="1600">
                          <a:latin typeface="Times New Roman"/>
                          <a:ea typeface="Times New Roman"/>
                          <a:cs typeface="Palatino Linotype"/>
                        </a:rPr>
                        <a:t>state</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a:latin typeface="Times New Roman"/>
                          <a:ea typeface="Times New Roman"/>
                          <a:cs typeface="Palatino Linotype"/>
                        </a:rPr>
                        <a:t>Varchar(50)</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Times New Roman"/>
                          <a:ea typeface="Times New Roman"/>
                          <a:cs typeface="Palatino Linotype"/>
                        </a:rPr>
                        <a:t>Null</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tabLst>
                          <a:tab pos="1280795" algn="r"/>
                        </a:tabLst>
                      </a:pPr>
                      <a:r>
                        <a:rPr lang="en-US" sz="1600" dirty="0">
                          <a:latin typeface="Times New Roman"/>
                          <a:ea typeface="Times New Roman"/>
                          <a:cs typeface="Palatino Linotype"/>
                        </a:rPr>
                        <a:t>state</a:t>
                      </a:r>
                      <a:endParaRPr lang="en-US" sz="1600" dirty="0">
                        <a:latin typeface="Palatino Linotype"/>
                        <a:ea typeface="Palatino Linotype"/>
                        <a:cs typeface="Palatino Linotype"/>
                      </a:endParaRPr>
                    </a:p>
                  </a:txBody>
                  <a:tcPr marL="68580" marR="68580" marT="0" marB="0"/>
                </a:tc>
              </a:tr>
              <a:tr h="370840">
                <a:tc>
                  <a:txBody>
                    <a:bodyPr/>
                    <a:lstStyle/>
                    <a:p>
                      <a:pPr algn="just">
                        <a:lnSpc>
                          <a:spcPct val="115000"/>
                        </a:lnSpc>
                        <a:spcAft>
                          <a:spcPts val="0"/>
                        </a:spcAft>
                      </a:pPr>
                      <a:r>
                        <a:rPr lang="en-US" sz="1600">
                          <a:latin typeface="Times New Roman"/>
                          <a:ea typeface="Times New Roman"/>
                          <a:cs typeface="Palatino Linotype"/>
                        </a:rPr>
                        <a:t>sex</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a:latin typeface="Times New Roman"/>
                          <a:ea typeface="Times New Roman"/>
                          <a:cs typeface="Palatino Linotype"/>
                        </a:rPr>
                        <a:t>Varchar(6)</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Times New Roman"/>
                          <a:ea typeface="Times New Roman"/>
                          <a:cs typeface="Palatino Linotype"/>
                        </a:rPr>
                        <a:t>null</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tabLst>
                          <a:tab pos="1280795" algn="r"/>
                        </a:tabLst>
                      </a:pPr>
                      <a:r>
                        <a:rPr lang="en-US" sz="1600" dirty="0">
                          <a:latin typeface="Times New Roman"/>
                          <a:ea typeface="Times New Roman"/>
                          <a:cs typeface="Palatino Linotype"/>
                        </a:rPr>
                        <a:t>sex</a:t>
                      </a:r>
                      <a:endParaRPr lang="en-US" sz="1600" dirty="0">
                        <a:latin typeface="Palatino Linotype"/>
                        <a:ea typeface="Palatino Linotype"/>
                        <a:cs typeface="Palatino Linotype"/>
                      </a:endParaRPr>
                    </a:p>
                  </a:txBody>
                  <a:tcPr marL="68580" marR="68580" marT="0" marB="0"/>
                </a:tc>
              </a:tr>
            </a:tbl>
          </a:graphicData>
        </a:graphic>
      </p:graphicFrame>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3238" y="1173903"/>
            <a:ext cx="4745523" cy="1227908"/>
          </a:xfrm>
          <a:solidFill>
            <a:schemeClr val="bg1"/>
          </a:solidFill>
        </p:spPr>
        <p:txBody>
          <a:bodyPr>
            <a:normAutofit fontScale="90000"/>
          </a:bodyPr>
          <a:lstStyle/>
          <a:p>
            <a:pPr lvl="0" algn="ctr"/>
            <a:r>
              <a:rPr lang="en-US" dirty="0" smtClean="0">
                <a:solidFill>
                  <a:srgbClr val="000000"/>
                </a:solidFill>
                <a:latin typeface="Calibri" pitchFamily="34" charset="0"/>
                <a:ea typeface="Times New Roman" pitchFamily="18" charset="0"/>
                <a:cs typeface="Calibri" pitchFamily="34" charset="0"/>
              </a:rPr>
              <a:t>Table name:  </a:t>
            </a:r>
            <a:r>
              <a:rPr lang="en-US" dirty="0" err="1" smtClean="0">
                <a:solidFill>
                  <a:srgbClr val="000000"/>
                </a:solidFill>
                <a:latin typeface="Calibri" pitchFamily="34" charset="0"/>
                <a:ea typeface="Times New Roman" pitchFamily="18" charset="0"/>
                <a:cs typeface="Calibri" pitchFamily="34" charset="0"/>
              </a:rPr>
              <a:t>saler_product</a:t>
            </a:r>
            <a:r>
              <a:rPr lang="en-US" sz="4800" dirty="0" smtClean="0">
                <a:latin typeface="Arial" pitchFamily="34" charset="0"/>
                <a:cs typeface="Arial" pitchFamily="34" charset="0"/>
              </a:rPr>
              <a:t/>
            </a:r>
            <a:br>
              <a:rPr lang="en-US" sz="4800" dirty="0" smtClean="0">
                <a:latin typeface="Arial" pitchFamily="34" charset="0"/>
                <a:cs typeface="Arial" pitchFamily="34" charset="0"/>
              </a:rPr>
            </a:br>
            <a:endParaRPr lang="en-US" dirty="0"/>
          </a:p>
        </p:txBody>
      </p:sp>
      <p:graphicFrame>
        <p:nvGraphicFramePr>
          <p:cNvPr id="4" name="Content Placeholder 3"/>
          <p:cNvGraphicFramePr>
            <a:graphicFrameLocks noGrp="1"/>
          </p:cNvGraphicFramePr>
          <p:nvPr>
            <p:ph idx="1"/>
          </p:nvPr>
        </p:nvGraphicFramePr>
        <p:xfrm>
          <a:off x="685800" y="2193925"/>
          <a:ext cx="10820400" cy="4450080"/>
        </p:xfrm>
        <a:graphic>
          <a:graphicData uri="http://schemas.openxmlformats.org/drawingml/2006/table">
            <a:tbl>
              <a:tblPr firstRow="1" bandRow="1">
                <a:tableStyleId>{5C22544A-7EE6-4342-B048-85BDC9FD1C3A}</a:tableStyleId>
              </a:tblPr>
              <a:tblGrid>
                <a:gridCol w="2705100"/>
                <a:gridCol w="2705100"/>
                <a:gridCol w="2705100"/>
                <a:gridCol w="2705100"/>
              </a:tblGrid>
              <a:tr h="370840">
                <a:tc>
                  <a:txBody>
                    <a:bodyPr/>
                    <a:lstStyle/>
                    <a:p>
                      <a:pPr algn="just">
                        <a:lnSpc>
                          <a:spcPct val="115000"/>
                        </a:lnSpc>
                        <a:spcAft>
                          <a:spcPts val="0"/>
                        </a:spcAft>
                      </a:pPr>
                      <a:r>
                        <a:rPr lang="en-US" sz="1600" b="1" dirty="0">
                          <a:latin typeface="Calibri"/>
                          <a:ea typeface="Times New Roman"/>
                          <a:cs typeface="Palatino Linotype"/>
                        </a:rPr>
                        <a:t>Field Name</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b="1" dirty="0">
                          <a:latin typeface="Calibri"/>
                          <a:ea typeface="Times New Roman"/>
                          <a:cs typeface="Palatino Linotype"/>
                        </a:rPr>
                        <a:t>Type</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b="1">
                          <a:latin typeface="Calibri"/>
                          <a:ea typeface="Times New Roman"/>
                          <a:cs typeface="Palatino Linotype"/>
                        </a:rPr>
                        <a:t>Constraints</a:t>
                      </a:r>
                      <a:endParaRPr lang="en-US" sz="14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b="1" dirty="0">
                          <a:latin typeface="Calibri"/>
                          <a:ea typeface="Times New Roman"/>
                          <a:cs typeface="Palatino Linotype"/>
                        </a:rPr>
                        <a:t>Description</a:t>
                      </a:r>
                      <a:endParaRPr lang="en-US" sz="1400" dirty="0">
                        <a:latin typeface="Palatino Linotype"/>
                        <a:ea typeface="Palatino Linotype"/>
                        <a:cs typeface="Palatino Linotype"/>
                      </a:endParaRPr>
                    </a:p>
                  </a:txBody>
                  <a:tcPr marL="68580" marR="68580" marT="0" marB="0"/>
                </a:tc>
              </a:tr>
              <a:tr h="370840">
                <a:tc>
                  <a:txBody>
                    <a:bodyPr/>
                    <a:lstStyle/>
                    <a:p>
                      <a:pPr algn="just">
                        <a:lnSpc>
                          <a:spcPct val="115000"/>
                        </a:lnSpc>
                        <a:spcAft>
                          <a:spcPts val="0"/>
                        </a:spcAft>
                      </a:pPr>
                      <a:r>
                        <a:rPr lang="en-US" sz="1600" i="1" dirty="0" err="1">
                          <a:latin typeface="Calibri"/>
                          <a:ea typeface="Times New Roman"/>
                          <a:cs typeface="Palatino Linotype"/>
                        </a:rPr>
                        <a:t>Product_id</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err="1">
                          <a:latin typeface="Calibri"/>
                          <a:ea typeface="Times New Roman"/>
                          <a:cs typeface="Palatino Linotype"/>
                        </a:rPr>
                        <a:t>int</a:t>
                      </a:r>
                      <a:r>
                        <a:rPr lang="en-US" sz="1600" dirty="0">
                          <a:latin typeface="Calibri"/>
                          <a:ea typeface="Times New Roman"/>
                          <a:cs typeface="Palatino Linotype"/>
                        </a:rPr>
                        <a:t>(11)</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Calibri"/>
                          <a:ea typeface="Times New Roman"/>
                          <a:cs typeface="Palatino Linotype"/>
                        </a:rPr>
                        <a:t>Primary Key</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Calibri"/>
                          <a:ea typeface="Times New Roman"/>
                          <a:cs typeface="Palatino Linotype"/>
                        </a:rPr>
                        <a:t>Product ID</a:t>
                      </a:r>
                      <a:endParaRPr lang="en-US" sz="1600" dirty="0">
                        <a:latin typeface="Palatino Linotype"/>
                        <a:ea typeface="Palatino Linotype"/>
                        <a:cs typeface="Palatino Linotype"/>
                      </a:endParaRPr>
                    </a:p>
                  </a:txBody>
                  <a:tcPr marL="68580" marR="68580" marT="0" marB="0"/>
                </a:tc>
              </a:tr>
              <a:tr h="370840">
                <a:tc>
                  <a:txBody>
                    <a:bodyPr/>
                    <a:lstStyle/>
                    <a:p>
                      <a:pPr algn="just">
                        <a:lnSpc>
                          <a:spcPct val="115000"/>
                        </a:lnSpc>
                        <a:spcAft>
                          <a:spcPts val="0"/>
                        </a:spcAft>
                      </a:pPr>
                      <a:r>
                        <a:rPr lang="en-US" sz="1600" dirty="0" err="1">
                          <a:latin typeface="Calibri"/>
                          <a:ea typeface="Times New Roman"/>
                          <a:cs typeface="Palatino Linotype"/>
                        </a:rPr>
                        <a:t>Categoryid</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err="1">
                          <a:latin typeface="Calibri"/>
                          <a:ea typeface="Times New Roman"/>
                          <a:cs typeface="Palatino Linotype"/>
                        </a:rPr>
                        <a:t>int</a:t>
                      </a:r>
                      <a:r>
                        <a:rPr lang="en-US" sz="1600" dirty="0">
                          <a:latin typeface="Calibri"/>
                          <a:ea typeface="Times New Roman"/>
                          <a:cs typeface="Palatino Linotype"/>
                        </a:rPr>
                        <a:t>(11)</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Calibri"/>
                          <a:ea typeface="Times New Roman"/>
                          <a:cs typeface="Palatino Linotype"/>
                        </a:rPr>
                        <a:t>null</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Calibri"/>
                          <a:ea typeface="Times New Roman"/>
                          <a:cs typeface="Palatino Linotype"/>
                        </a:rPr>
                        <a:t>Category ID</a:t>
                      </a:r>
                      <a:endParaRPr lang="en-US" sz="1600" dirty="0">
                        <a:latin typeface="Palatino Linotype"/>
                        <a:ea typeface="Palatino Linotype"/>
                        <a:cs typeface="Palatino Linotype"/>
                      </a:endParaRPr>
                    </a:p>
                  </a:txBody>
                  <a:tcPr marL="68580" marR="68580" marT="0" marB="0"/>
                </a:tc>
              </a:tr>
              <a:tr h="370840">
                <a:tc>
                  <a:txBody>
                    <a:bodyPr/>
                    <a:lstStyle/>
                    <a:p>
                      <a:pPr algn="just">
                        <a:lnSpc>
                          <a:spcPct val="115000"/>
                        </a:lnSpc>
                        <a:spcAft>
                          <a:spcPts val="0"/>
                        </a:spcAft>
                      </a:pPr>
                      <a:r>
                        <a:rPr lang="en-US" sz="1600" dirty="0" err="1">
                          <a:latin typeface="Calibri"/>
                          <a:ea typeface="Times New Roman"/>
                          <a:cs typeface="Palatino Linotype"/>
                        </a:rPr>
                        <a:t>shop_id</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err="1">
                          <a:latin typeface="Calibri"/>
                          <a:ea typeface="Times New Roman"/>
                          <a:cs typeface="Palatino Linotype"/>
                        </a:rPr>
                        <a:t>int</a:t>
                      </a:r>
                      <a:r>
                        <a:rPr lang="en-US" sz="1600" dirty="0">
                          <a:latin typeface="Calibri"/>
                          <a:ea typeface="Times New Roman"/>
                          <a:cs typeface="Palatino Linotype"/>
                        </a:rPr>
                        <a:t>(11)</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a:latin typeface="Calibri"/>
                          <a:ea typeface="Times New Roman"/>
                          <a:cs typeface="Palatino Linotype"/>
                        </a:rPr>
                        <a:t>Not null</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Calibri"/>
                          <a:ea typeface="Times New Roman"/>
                          <a:cs typeface="Palatino Linotype"/>
                        </a:rPr>
                        <a:t>Shop ID</a:t>
                      </a:r>
                      <a:endParaRPr lang="en-US" sz="1600" dirty="0">
                        <a:latin typeface="Palatino Linotype"/>
                        <a:ea typeface="Palatino Linotype"/>
                        <a:cs typeface="Palatino Linotype"/>
                      </a:endParaRPr>
                    </a:p>
                  </a:txBody>
                  <a:tcPr marL="68580" marR="68580" marT="0" marB="0"/>
                </a:tc>
              </a:tr>
              <a:tr h="370840">
                <a:tc>
                  <a:txBody>
                    <a:bodyPr/>
                    <a:lstStyle/>
                    <a:p>
                      <a:pPr algn="just">
                        <a:lnSpc>
                          <a:spcPct val="115000"/>
                        </a:lnSpc>
                        <a:spcAft>
                          <a:spcPts val="0"/>
                        </a:spcAft>
                      </a:pPr>
                      <a:r>
                        <a:rPr lang="en-US" sz="1600">
                          <a:latin typeface="Calibri"/>
                          <a:ea typeface="Times New Roman"/>
                          <a:cs typeface="Palatino Linotype"/>
                        </a:rPr>
                        <a:t>Product_name</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err="1">
                          <a:latin typeface="Calibri"/>
                          <a:ea typeface="Times New Roman"/>
                          <a:cs typeface="Palatino Linotype"/>
                        </a:rPr>
                        <a:t>varchar</a:t>
                      </a:r>
                      <a:r>
                        <a:rPr lang="en-US" sz="1600" dirty="0">
                          <a:latin typeface="Calibri"/>
                          <a:ea typeface="Times New Roman"/>
                          <a:cs typeface="Palatino Linotype"/>
                        </a:rPr>
                        <a:t> (35)</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Calibri"/>
                          <a:ea typeface="Times New Roman"/>
                          <a:cs typeface="Palatino Linotype"/>
                        </a:rPr>
                        <a:t>Not null</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Calibri"/>
                          <a:ea typeface="Times New Roman"/>
                          <a:cs typeface="Palatino Linotype"/>
                        </a:rPr>
                        <a:t>Product name</a:t>
                      </a:r>
                      <a:endParaRPr lang="en-US" sz="1600" dirty="0">
                        <a:latin typeface="Palatino Linotype"/>
                        <a:ea typeface="Palatino Linotype"/>
                        <a:cs typeface="Palatino Linotype"/>
                      </a:endParaRPr>
                    </a:p>
                  </a:txBody>
                  <a:tcPr marL="68580" marR="68580" marT="0" marB="0"/>
                </a:tc>
              </a:tr>
              <a:tr h="370840">
                <a:tc>
                  <a:txBody>
                    <a:bodyPr/>
                    <a:lstStyle/>
                    <a:p>
                      <a:pPr algn="just">
                        <a:lnSpc>
                          <a:spcPct val="115000"/>
                        </a:lnSpc>
                        <a:spcAft>
                          <a:spcPts val="0"/>
                        </a:spcAft>
                      </a:pPr>
                      <a:r>
                        <a:rPr lang="en-US" sz="1600">
                          <a:latin typeface="Calibri"/>
                          <a:ea typeface="Times New Roman"/>
                          <a:cs typeface="Palatino Linotype"/>
                        </a:rPr>
                        <a:t>Description</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a:latin typeface="Calibri"/>
                          <a:ea typeface="Times New Roman"/>
                          <a:cs typeface="Palatino Linotype"/>
                        </a:rPr>
                        <a:t>Text</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Calibri"/>
                          <a:ea typeface="Times New Roman"/>
                          <a:cs typeface="Palatino Linotype"/>
                        </a:rPr>
                        <a:t>Not null</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Calibri"/>
                          <a:ea typeface="Times New Roman"/>
                          <a:cs typeface="Palatino Linotype"/>
                        </a:rPr>
                        <a:t>Product description</a:t>
                      </a:r>
                      <a:endParaRPr lang="en-US" sz="1600" dirty="0">
                        <a:latin typeface="Palatino Linotype"/>
                        <a:ea typeface="Palatino Linotype"/>
                        <a:cs typeface="Palatino Linotype"/>
                      </a:endParaRPr>
                    </a:p>
                  </a:txBody>
                  <a:tcPr marL="68580" marR="68580" marT="0" marB="0"/>
                </a:tc>
              </a:tr>
              <a:tr h="370840">
                <a:tc>
                  <a:txBody>
                    <a:bodyPr/>
                    <a:lstStyle/>
                    <a:p>
                      <a:pPr algn="just">
                        <a:lnSpc>
                          <a:spcPct val="115000"/>
                        </a:lnSpc>
                        <a:spcAft>
                          <a:spcPts val="0"/>
                        </a:spcAft>
                      </a:pPr>
                      <a:r>
                        <a:rPr lang="en-US" sz="1600">
                          <a:latin typeface="Calibri"/>
                          <a:ea typeface="Times New Roman"/>
                          <a:cs typeface="Palatino Linotype"/>
                        </a:rPr>
                        <a:t>GST</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a:latin typeface="Calibri"/>
                          <a:ea typeface="Times New Roman"/>
                          <a:cs typeface="Palatino Linotype"/>
                        </a:rPr>
                        <a:t>int(11)</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Calibri"/>
                          <a:ea typeface="Times New Roman"/>
                          <a:cs typeface="Palatino Linotype"/>
                        </a:rPr>
                        <a:t>Not null</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Calibri"/>
                          <a:ea typeface="Times New Roman"/>
                          <a:cs typeface="Palatino Linotype"/>
                        </a:rPr>
                        <a:t>      GST </a:t>
                      </a:r>
                      <a:endParaRPr lang="en-US" sz="1600" dirty="0">
                        <a:latin typeface="Palatino Linotype"/>
                        <a:ea typeface="Palatino Linotype"/>
                        <a:cs typeface="Palatino Linotype"/>
                      </a:endParaRPr>
                    </a:p>
                  </a:txBody>
                  <a:tcPr marL="68580" marR="68580" marT="0" marB="0"/>
                </a:tc>
              </a:tr>
              <a:tr h="370840">
                <a:tc>
                  <a:txBody>
                    <a:bodyPr/>
                    <a:lstStyle/>
                    <a:p>
                      <a:pPr algn="just">
                        <a:lnSpc>
                          <a:spcPct val="115000"/>
                        </a:lnSpc>
                        <a:spcAft>
                          <a:spcPts val="0"/>
                        </a:spcAft>
                        <a:tabLst>
                          <a:tab pos="1120775" algn="r"/>
                        </a:tabLst>
                      </a:pPr>
                      <a:r>
                        <a:rPr lang="en-US" sz="1600">
                          <a:latin typeface="Calibri"/>
                          <a:ea typeface="Times New Roman"/>
                          <a:cs typeface="Palatino Linotype"/>
                        </a:rPr>
                        <a:t>Price	</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a:latin typeface="Calibri"/>
                          <a:ea typeface="Times New Roman"/>
                          <a:cs typeface="Palatino Linotype"/>
                        </a:rPr>
                        <a:t>int</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Calibri"/>
                          <a:ea typeface="Times New Roman"/>
                          <a:cs typeface="Palatino Linotype"/>
                        </a:rPr>
                        <a:t>Not null</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Calibri"/>
                          <a:ea typeface="Times New Roman"/>
                          <a:cs typeface="Palatino Linotype"/>
                        </a:rPr>
                        <a:t>Product Price</a:t>
                      </a:r>
                      <a:endParaRPr lang="en-US" sz="1600" dirty="0">
                        <a:latin typeface="Palatino Linotype"/>
                        <a:ea typeface="Palatino Linotype"/>
                        <a:cs typeface="Palatino Linotype"/>
                      </a:endParaRPr>
                    </a:p>
                  </a:txBody>
                  <a:tcPr marL="68580" marR="68580" marT="0" marB="0"/>
                </a:tc>
              </a:tr>
              <a:tr h="370840">
                <a:tc>
                  <a:txBody>
                    <a:bodyPr/>
                    <a:lstStyle/>
                    <a:p>
                      <a:pPr algn="just">
                        <a:lnSpc>
                          <a:spcPct val="115000"/>
                        </a:lnSpc>
                        <a:spcAft>
                          <a:spcPts val="0"/>
                        </a:spcAft>
                      </a:pPr>
                      <a:r>
                        <a:rPr lang="en-US" sz="1600">
                          <a:latin typeface="Calibri"/>
                          <a:ea typeface="Times New Roman"/>
                          <a:cs typeface="Palatino Linotype"/>
                        </a:rPr>
                        <a:t>Subcategory</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a:latin typeface="Calibri"/>
                          <a:ea typeface="Times New Roman"/>
                          <a:cs typeface="Palatino Linotype"/>
                        </a:rPr>
                        <a:t>Varchar(50)</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Calibri"/>
                          <a:ea typeface="Times New Roman"/>
                          <a:cs typeface="Palatino Linotype"/>
                        </a:rPr>
                        <a:t>Not null</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Calibri"/>
                          <a:ea typeface="Times New Roman"/>
                          <a:cs typeface="Palatino Linotype"/>
                        </a:rPr>
                        <a:t>Subcategory ID</a:t>
                      </a:r>
                      <a:endParaRPr lang="en-US" sz="1600" dirty="0">
                        <a:latin typeface="Palatino Linotype"/>
                        <a:ea typeface="Palatino Linotype"/>
                        <a:cs typeface="Palatino Linotype"/>
                      </a:endParaRPr>
                    </a:p>
                  </a:txBody>
                  <a:tcPr marL="68580" marR="68580" marT="0" marB="0"/>
                </a:tc>
              </a:tr>
              <a:tr h="370840">
                <a:tc>
                  <a:txBody>
                    <a:bodyPr/>
                    <a:lstStyle/>
                    <a:p>
                      <a:pPr algn="just">
                        <a:lnSpc>
                          <a:spcPct val="115000"/>
                        </a:lnSpc>
                        <a:spcAft>
                          <a:spcPts val="0"/>
                        </a:spcAft>
                      </a:pPr>
                      <a:r>
                        <a:rPr lang="en-US" sz="1600">
                          <a:latin typeface="Calibri"/>
                          <a:ea typeface="Times New Roman"/>
                          <a:cs typeface="Palatino Linotype"/>
                        </a:rPr>
                        <a:t>Image</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a:latin typeface="Calibri"/>
                          <a:ea typeface="Times New Roman"/>
                          <a:cs typeface="Palatino Linotype"/>
                        </a:rPr>
                        <a:t>varchar (35)</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Calibri"/>
                          <a:ea typeface="Times New Roman"/>
                          <a:cs typeface="Palatino Linotype"/>
                        </a:rPr>
                        <a:t>Not null</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Calibri"/>
                          <a:ea typeface="Times New Roman"/>
                          <a:cs typeface="Palatino Linotype"/>
                        </a:rPr>
                        <a:t>Product Image</a:t>
                      </a:r>
                      <a:endParaRPr lang="en-US" sz="1600" dirty="0">
                        <a:latin typeface="Palatino Linotype"/>
                        <a:ea typeface="Palatino Linotype"/>
                        <a:cs typeface="Palatino Linotype"/>
                      </a:endParaRPr>
                    </a:p>
                  </a:txBody>
                  <a:tcPr marL="68580" marR="68580" marT="0" marB="0"/>
                </a:tc>
              </a:tr>
              <a:tr h="370840">
                <a:tc>
                  <a:txBody>
                    <a:bodyPr/>
                    <a:lstStyle/>
                    <a:p>
                      <a:pPr algn="just">
                        <a:lnSpc>
                          <a:spcPct val="115000"/>
                        </a:lnSpc>
                        <a:spcAft>
                          <a:spcPts val="0"/>
                        </a:spcAft>
                      </a:pPr>
                      <a:r>
                        <a:rPr lang="en-US" sz="1600">
                          <a:latin typeface="Calibri"/>
                          <a:ea typeface="Times New Roman"/>
                          <a:cs typeface="Palatino Linotype"/>
                        </a:rPr>
                        <a:t>Price_not</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a:latin typeface="Calibri"/>
                          <a:ea typeface="Times New Roman"/>
                          <a:cs typeface="Palatino Linotype"/>
                        </a:rPr>
                        <a:t>int</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Calibri"/>
                          <a:ea typeface="Times New Roman"/>
                          <a:cs typeface="Palatino Linotype"/>
                        </a:rPr>
                        <a:t>Not null</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err="1">
                          <a:latin typeface="Calibri"/>
                          <a:ea typeface="Times New Roman"/>
                          <a:cs typeface="Palatino Linotype"/>
                        </a:rPr>
                        <a:t>Price_not</a:t>
                      </a:r>
                      <a:endParaRPr lang="en-US" sz="1600" dirty="0">
                        <a:latin typeface="Palatino Linotype"/>
                        <a:ea typeface="Palatino Linotype"/>
                        <a:cs typeface="Palatino Linotype"/>
                      </a:endParaRPr>
                    </a:p>
                  </a:txBody>
                  <a:tcPr marL="68580" marR="68580" marT="0" marB="0"/>
                </a:tc>
              </a:tr>
              <a:tr h="370840">
                <a:tc>
                  <a:txBody>
                    <a:bodyPr/>
                    <a:lstStyle/>
                    <a:p>
                      <a:pPr algn="just">
                        <a:lnSpc>
                          <a:spcPct val="115000"/>
                        </a:lnSpc>
                        <a:spcAft>
                          <a:spcPts val="0"/>
                        </a:spcAft>
                      </a:pPr>
                      <a:r>
                        <a:rPr lang="en-US" sz="1600">
                          <a:latin typeface="Calibri"/>
                          <a:ea typeface="Times New Roman"/>
                          <a:cs typeface="Palatino Linotype"/>
                        </a:rPr>
                        <a:t>Pub_date</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a:latin typeface="Calibri"/>
                          <a:ea typeface="Times New Roman"/>
                          <a:cs typeface="Palatino Linotype"/>
                        </a:rPr>
                        <a:t>date</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a:latin typeface="Calibri"/>
                          <a:ea typeface="Times New Roman"/>
                          <a:cs typeface="Palatino Linotype"/>
                        </a:rPr>
                        <a:t>Not null</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dirty="0" err="1">
                          <a:latin typeface="Calibri"/>
                          <a:ea typeface="Times New Roman"/>
                          <a:cs typeface="Palatino Linotype"/>
                        </a:rPr>
                        <a:t>Pub_date</a:t>
                      </a:r>
                      <a:endParaRPr lang="en-US" sz="1600" dirty="0">
                        <a:latin typeface="Palatino Linotype"/>
                        <a:ea typeface="Palatino Linotype"/>
                        <a:cs typeface="Palatino Linotype"/>
                      </a:endParaRPr>
                    </a:p>
                  </a:txBody>
                  <a:tcPr marL="68580" marR="68580" marT="0" marB="0"/>
                </a:tc>
              </a:tr>
            </a:tbl>
          </a:graphicData>
        </a:graphic>
      </p:graphicFrame>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0180" y="1110302"/>
            <a:ext cx="4859740" cy="1083623"/>
          </a:xfrm>
        </p:spPr>
        <p:txBody>
          <a:bodyPr>
            <a:normAutofit fontScale="90000"/>
          </a:bodyPr>
          <a:lstStyle/>
          <a:p>
            <a:pPr algn="ctr"/>
            <a:r>
              <a:rPr lang="en-US" dirty="0" smtClean="0">
                <a:latin typeface="Bookman Old Style" pitchFamily="18" charset="0"/>
              </a:rPr>
              <a:t>Table name:  saler_orders</a:t>
            </a:r>
            <a:br>
              <a:rPr lang="en-US" dirty="0" smtClean="0">
                <a:latin typeface="Bookman Old Style" pitchFamily="18" charset="0"/>
              </a:rPr>
            </a:br>
            <a:endParaRPr lang="en-US" dirty="0">
              <a:latin typeface="Bookman Old Style"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38113000"/>
              </p:ext>
            </p:extLst>
          </p:nvPr>
        </p:nvGraphicFramePr>
        <p:xfrm>
          <a:off x="685800" y="2193925"/>
          <a:ext cx="10820400" cy="3892979"/>
        </p:xfrm>
        <a:graphic>
          <a:graphicData uri="http://schemas.openxmlformats.org/drawingml/2006/table">
            <a:tbl>
              <a:tblPr firstRow="1" bandRow="1">
                <a:tableStyleId>{5C22544A-7EE6-4342-B048-85BDC9FD1C3A}</a:tableStyleId>
              </a:tblPr>
              <a:tblGrid>
                <a:gridCol w="2705100"/>
                <a:gridCol w="2705100"/>
                <a:gridCol w="2705100"/>
                <a:gridCol w="2705100"/>
              </a:tblGrid>
              <a:tr h="435469">
                <a:tc>
                  <a:txBody>
                    <a:bodyPr/>
                    <a:lstStyle/>
                    <a:p>
                      <a:pPr algn="just">
                        <a:lnSpc>
                          <a:spcPct val="115000"/>
                        </a:lnSpc>
                        <a:spcAft>
                          <a:spcPts val="0"/>
                        </a:spcAft>
                      </a:pPr>
                      <a:r>
                        <a:rPr lang="en-US" sz="1600" b="1" dirty="0">
                          <a:latin typeface="Calibri"/>
                          <a:ea typeface="Times New Roman"/>
                          <a:cs typeface="Palatino Linotype"/>
                        </a:rPr>
                        <a:t>Field Name</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b="1" dirty="0">
                          <a:latin typeface="Calibri"/>
                          <a:ea typeface="Times New Roman"/>
                          <a:cs typeface="Palatino Linotype"/>
                        </a:rPr>
                        <a:t>Type</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b="1">
                          <a:latin typeface="Calibri"/>
                          <a:ea typeface="Times New Roman"/>
                          <a:cs typeface="Palatino Linotype"/>
                        </a:rPr>
                        <a:t>Constraints</a:t>
                      </a:r>
                      <a:endParaRPr lang="en-US" sz="14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b="1" dirty="0">
                          <a:latin typeface="Calibri"/>
                          <a:ea typeface="Times New Roman"/>
                          <a:cs typeface="Palatino Linotype"/>
                        </a:rPr>
                        <a:t>Description</a:t>
                      </a:r>
                      <a:endParaRPr lang="en-US" sz="1400" dirty="0">
                        <a:latin typeface="Palatino Linotype"/>
                        <a:ea typeface="Palatino Linotype"/>
                        <a:cs typeface="Palatino Linotype"/>
                      </a:endParaRPr>
                    </a:p>
                  </a:txBody>
                  <a:tcPr marL="68580" marR="68580" marT="0" marB="0"/>
                </a:tc>
              </a:tr>
              <a:tr h="493930">
                <a:tc>
                  <a:txBody>
                    <a:bodyPr/>
                    <a:lstStyle/>
                    <a:p>
                      <a:pPr marL="0" marR="0" algn="just">
                        <a:lnSpc>
                          <a:spcPct val="115000"/>
                        </a:lnSpc>
                        <a:spcBef>
                          <a:spcPts val="0"/>
                        </a:spcBef>
                        <a:spcAft>
                          <a:spcPts val="0"/>
                        </a:spcAft>
                      </a:pPr>
                      <a:r>
                        <a:rPr lang="en-US" sz="2400" i="1">
                          <a:effectLst/>
                          <a:latin typeface="Times New Roman" panose="02020603050405020304" pitchFamily="18" charset="0"/>
                          <a:ea typeface="Times New Roman" panose="02020603050405020304" pitchFamily="18" charset="0"/>
                          <a:cs typeface="Palatino Linotype" panose="02040502050505030304" pitchFamily="18" charset="0"/>
                        </a:rPr>
                        <a:t>id</a:t>
                      </a:r>
                      <a:endParaRPr lang="en-IN" sz="2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400">
                          <a:effectLst/>
                          <a:latin typeface="Times New Roman" panose="02020603050405020304" pitchFamily="18" charset="0"/>
                          <a:ea typeface="Times New Roman" panose="02020603050405020304" pitchFamily="18" charset="0"/>
                          <a:cs typeface="Palatino Linotype" panose="02040502050505030304" pitchFamily="18" charset="0"/>
                        </a:rPr>
                        <a:t>int (11)</a:t>
                      </a:r>
                      <a:endParaRPr lang="en-IN" sz="2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400">
                          <a:effectLst/>
                          <a:latin typeface="Times New Roman" panose="02020603050405020304" pitchFamily="18" charset="0"/>
                          <a:ea typeface="Times New Roman" panose="02020603050405020304" pitchFamily="18" charset="0"/>
                          <a:cs typeface="Palatino Linotype" panose="02040502050505030304" pitchFamily="18" charset="0"/>
                        </a:rPr>
                        <a:t>Primary Key</a:t>
                      </a:r>
                      <a:endParaRPr lang="en-IN" sz="2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400">
                          <a:effectLst/>
                          <a:latin typeface="Times New Roman" panose="02020603050405020304" pitchFamily="18" charset="0"/>
                          <a:ea typeface="Times New Roman" panose="02020603050405020304" pitchFamily="18" charset="0"/>
                          <a:cs typeface="Palatino Linotype" panose="02040502050505030304" pitchFamily="18" charset="0"/>
                        </a:rPr>
                        <a:t> ID</a:t>
                      </a:r>
                      <a:endParaRPr lang="en-IN" sz="2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r>
              <a:tr h="493930">
                <a:tc>
                  <a:txBody>
                    <a:bodyPr/>
                    <a:lstStyle/>
                    <a:p>
                      <a:pPr marL="0" marR="0" algn="just">
                        <a:lnSpc>
                          <a:spcPct val="115000"/>
                        </a:lnSpc>
                        <a:spcBef>
                          <a:spcPts val="0"/>
                        </a:spcBef>
                        <a:spcAft>
                          <a:spcPts val="0"/>
                        </a:spcAft>
                      </a:pPr>
                      <a:r>
                        <a:rPr lang="en-US" sz="2400">
                          <a:effectLst/>
                          <a:latin typeface="Times New Roman" panose="02020603050405020304" pitchFamily="18" charset="0"/>
                          <a:ea typeface="Times New Roman" panose="02020603050405020304" pitchFamily="18" charset="0"/>
                          <a:cs typeface="Palatino Linotype" panose="02040502050505030304" pitchFamily="18" charset="0"/>
                        </a:rPr>
                        <a:t>User_id</a:t>
                      </a:r>
                      <a:endParaRPr lang="en-IN" sz="2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400">
                          <a:effectLst/>
                          <a:latin typeface="Times New Roman" panose="02020603050405020304" pitchFamily="18" charset="0"/>
                          <a:ea typeface="Times New Roman" panose="02020603050405020304" pitchFamily="18" charset="0"/>
                          <a:cs typeface="Palatino Linotype" panose="02040502050505030304" pitchFamily="18" charset="0"/>
                        </a:rPr>
                        <a:t>int</a:t>
                      </a:r>
                      <a:endParaRPr lang="en-IN" sz="2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400">
                          <a:effectLst/>
                          <a:latin typeface="Times New Roman" panose="02020603050405020304" pitchFamily="18" charset="0"/>
                          <a:ea typeface="Times New Roman" panose="02020603050405020304" pitchFamily="18" charset="0"/>
                          <a:cs typeface="Palatino Linotype" panose="02040502050505030304" pitchFamily="18" charset="0"/>
                        </a:rPr>
                        <a:t>Foreign key</a:t>
                      </a:r>
                      <a:endParaRPr lang="en-IN" sz="2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400">
                          <a:effectLst/>
                          <a:latin typeface="Times New Roman" panose="02020603050405020304" pitchFamily="18" charset="0"/>
                          <a:ea typeface="Times New Roman" panose="02020603050405020304" pitchFamily="18" charset="0"/>
                          <a:cs typeface="Palatino Linotype" panose="02040502050505030304" pitchFamily="18" charset="0"/>
                        </a:rPr>
                        <a:t>User_id</a:t>
                      </a:r>
                      <a:endParaRPr lang="en-IN" sz="2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r>
              <a:tr h="493930">
                <a:tc>
                  <a:txBody>
                    <a:bodyPr/>
                    <a:lstStyle/>
                    <a:p>
                      <a:pPr marL="0" marR="0" algn="just">
                        <a:lnSpc>
                          <a:spcPct val="115000"/>
                        </a:lnSpc>
                        <a:spcBef>
                          <a:spcPts val="0"/>
                        </a:spcBef>
                        <a:spcAft>
                          <a:spcPts val="0"/>
                        </a:spcAft>
                      </a:pPr>
                      <a:r>
                        <a:rPr lang="en-US" sz="2400">
                          <a:effectLst/>
                          <a:latin typeface="Times New Roman" panose="02020603050405020304" pitchFamily="18" charset="0"/>
                          <a:ea typeface="Times New Roman" panose="02020603050405020304" pitchFamily="18" charset="0"/>
                          <a:cs typeface="Palatino Linotype" panose="02040502050505030304" pitchFamily="18" charset="0"/>
                        </a:rPr>
                        <a:t>Order_id</a:t>
                      </a:r>
                      <a:endParaRPr lang="en-IN" sz="2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400">
                          <a:effectLst/>
                          <a:latin typeface="Times New Roman" panose="02020603050405020304" pitchFamily="18" charset="0"/>
                          <a:ea typeface="Times New Roman" panose="02020603050405020304" pitchFamily="18" charset="0"/>
                          <a:cs typeface="Palatino Linotype" panose="02040502050505030304" pitchFamily="18" charset="0"/>
                        </a:rPr>
                        <a:t>varchar (50)</a:t>
                      </a:r>
                      <a:endParaRPr lang="en-IN" sz="2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400">
                          <a:effectLst/>
                          <a:latin typeface="Times New Roman" panose="02020603050405020304" pitchFamily="18" charset="0"/>
                          <a:ea typeface="Times New Roman" panose="02020603050405020304" pitchFamily="18" charset="0"/>
                          <a:cs typeface="Palatino Linotype" panose="02040502050505030304" pitchFamily="18" charset="0"/>
                        </a:rPr>
                        <a:t>Not null</a:t>
                      </a:r>
                      <a:endParaRPr lang="en-IN" sz="2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400">
                          <a:effectLst/>
                          <a:latin typeface="Times New Roman" panose="02020603050405020304" pitchFamily="18" charset="0"/>
                          <a:ea typeface="Times New Roman" panose="02020603050405020304" pitchFamily="18" charset="0"/>
                          <a:cs typeface="Palatino Linotype" panose="02040502050505030304" pitchFamily="18" charset="0"/>
                        </a:rPr>
                        <a:t>Order_id</a:t>
                      </a:r>
                      <a:endParaRPr lang="en-IN" sz="2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r>
              <a:tr h="493930">
                <a:tc>
                  <a:txBody>
                    <a:bodyPr/>
                    <a:lstStyle/>
                    <a:p>
                      <a:pPr marL="0" marR="0" algn="just">
                        <a:lnSpc>
                          <a:spcPct val="115000"/>
                        </a:lnSpc>
                        <a:spcBef>
                          <a:spcPts val="0"/>
                        </a:spcBef>
                        <a:spcAft>
                          <a:spcPts val="0"/>
                        </a:spcAft>
                      </a:pPr>
                      <a:r>
                        <a:rPr lang="en-US" sz="2400">
                          <a:effectLst/>
                          <a:latin typeface="Times New Roman" panose="02020603050405020304" pitchFamily="18" charset="0"/>
                          <a:ea typeface="Times New Roman" panose="02020603050405020304" pitchFamily="18" charset="0"/>
                          <a:cs typeface="Palatino Linotype" panose="02040502050505030304" pitchFamily="18" charset="0"/>
                        </a:rPr>
                        <a:t>Products</a:t>
                      </a:r>
                      <a:endParaRPr lang="en-IN" sz="2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400">
                          <a:effectLst/>
                          <a:latin typeface="Times New Roman" panose="02020603050405020304" pitchFamily="18" charset="0"/>
                          <a:ea typeface="Times New Roman" panose="02020603050405020304" pitchFamily="18" charset="0"/>
                          <a:cs typeface="Palatino Linotype" panose="02040502050505030304" pitchFamily="18" charset="0"/>
                        </a:rPr>
                        <a:t>varchar (50)</a:t>
                      </a:r>
                      <a:endParaRPr lang="en-IN" sz="2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400">
                          <a:effectLst/>
                          <a:latin typeface="Times New Roman" panose="02020603050405020304" pitchFamily="18" charset="0"/>
                          <a:ea typeface="Times New Roman" panose="02020603050405020304" pitchFamily="18" charset="0"/>
                          <a:cs typeface="Palatino Linotype" panose="02040502050505030304" pitchFamily="18" charset="0"/>
                        </a:rPr>
                        <a:t>Not null</a:t>
                      </a:r>
                      <a:endParaRPr lang="en-IN" sz="2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400">
                          <a:effectLst/>
                          <a:latin typeface="Times New Roman" panose="02020603050405020304" pitchFamily="18" charset="0"/>
                          <a:ea typeface="Times New Roman" panose="02020603050405020304" pitchFamily="18" charset="0"/>
                          <a:cs typeface="Palatino Linotype" panose="02040502050505030304" pitchFamily="18" charset="0"/>
                        </a:rPr>
                        <a:t>Products</a:t>
                      </a:r>
                      <a:endParaRPr lang="en-IN" sz="2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r>
              <a:tr h="493930">
                <a:tc>
                  <a:txBody>
                    <a:bodyPr/>
                    <a:lstStyle/>
                    <a:p>
                      <a:pPr marL="0" marR="0" algn="just">
                        <a:lnSpc>
                          <a:spcPct val="115000"/>
                        </a:lnSpc>
                        <a:spcBef>
                          <a:spcPts val="0"/>
                        </a:spcBef>
                        <a:spcAft>
                          <a:spcPts val="0"/>
                        </a:spcAft>
                      </a:pPr>
                      <a:r>
                        <a:rPr lang="en-US" sz="2400">
                          <a:effectLst/>
                          <a:latin typeface="Times New Roman" panose="02020603050405020304" pitchFamily="18" charset="0"/>
                          <a:ea typeface="Times New Roman" panose="02020603050405020304" pitchFamily="18" charset="0"/>
                          <a:cs typeface="Palatino Linotype" panose="02040502050505030304" pitchFamily="18" charset="0"/>
                        </a:rPr>
                        <a:t>Saler</a:t>
                      </a:r>
                      <a:endParaRPr lang="en-IN" sz="2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400">
                          <a:effectLst/>
                          <a:latin typeface="Times New Roman" panose="02020603050405020304" pitchFamily="18" charset="0"/>
                          <a:ea typeface="Times New Roman" panose="02020603050405020304" pitchFamily="18" charset="0"/>
                          <a:cs typeface="Palatino Linotype" panose="02040502050505030304" pitchFamily="18" charset="0"/>
                        </a:rPr>
                        <a:t>Varchar (100)</a:t>
                      </a:r>
                      <a:endParaRPr lang="en-IN" sz="2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400">
                          <a:effectLst/>
                          <a:latin typeface="Times New Roman" panose="02020603050405020304" pitchFamily="18" charset="0"/>
                          <a:ea typeface="Times New Roman" panose="02020603050405020304" pitchFamily="18" charset="0"/>
                          <a:cs typeface="Palatino Linotype" panose="02040502050505030304" pitchFamily="18" charset="0"/>
                        </a:rPr>
                        <a:t>Not null</a:t>
                      </a:r>
                      <a:endParaRPr lang="en-IN" sz="2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400">
                          <a:effectLst/>
                          <a:latin typeface="Times New Roman" panose="02020603050405020304" pitchFamily="18" charset="0"/>
                          <a:ea typeface="Times New Roman" panose="02020603050405020304" pitchFamily="18" charset="0"/>
                          <a:cs typeface="Palatino Linotype" panose="02040502050505030304" pitchFamily="18" charset="0"/>
                        </a:rPr>
                        <a:t>Saler</a:t>
                      </a:r>
                      <a:endParaRPr lang="en-IN" sz="2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r>
              <a:tr h="493930">
                <a:tc>
                  <a:txBody>
                    <a:bodyPr/>
                    <a:lstStyle/>
                    <a:p>
                      <a:pPr marL="0" marR="0" algn="just">
                        <a:lnSpc>
                          <a:spcPct val="115000"/>
                        </a:lnSpc>
                        <a:spcBef>
                          <a:spcPts val="0"/>
                        </a:spcBef>
                        <a:spcAft>
                          <a:spcPts val="0"/>
                        </a:spcAft>
                      </a:pPr>
                      <a:r>
                        <a:rPr lang="en-US" sz="2400">
                          <a:effectLst/>
                          <a:latin typeface="Times New Roman" panose="02020603050405020304" pitchFamily="18" charset="0"/>
                          <a:ea typeface="Palatino Linotype" panose="02040502050505030304" pitchFamily="18" charset="0"/>
                          <a:cs typeface="Palatino Linotype" panose="02040502050505030304" pitchFamily="18" charset="0"/>
                        </a:rPr>
                        <a:t>S</a:t>
                      </a:r>
                      <a:r>
                        <a:rPr lang="en-US" sz="2400">
                          <a:effectLst/>
                          <a:latin typeface="Times New Roman" panose="02020603050405020304" pitchFamily="18" charset="0"/>
                          <a:ea typeface="Times New Roman" panose="02020603050405020304" pitchFamily="18" charset="0"/>
                          <a:cs typeface="Palatino Linotype" panose="02040502050505030304" pitchFamily="18" charset="0"/>
                        </a:rPr>
                        <a:t>tatus</a:t>
                      </a:r>
                      <a:endParaRPr lang="en-IN" sz="2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400">
                          <a:effectLst/>
                          <a:latin typeface="Times New Roman" panose="02020603050405020304" pitchFamily="18" charset="0"/>
                          <a:ea typeface="Times New Roman" panose="02020603050405020304" pitchFamily="18" charset="0"/>
                          <a:cs typeface="Palatino Linotype" panose="02040502050505030304" pitchFamily="18" charset="0"/>
                        </a:rPr>
                        <a:t>varchar (15)</a:t>
                      </a:r>
                      <a:endParaRPr lang="en-IN" sz="2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400">
                          <a:effectLst/>
                          <a:latin typeface="Times New Roman" panose="02020603050405020304" pitchFamily="18" charset="0"/>
                          <a:ea typeface="Times New Roman" panose="02020603050405020304" pitchFamily="18" charset="0"/>
                          <a:cs typeface="Palatino Linotype" panose="02040502050505030304" pitchFamily="18" charset="0"/>
                        </a:rPr>
                        <a:t>Not null</a:t>
                      </a:r>
                      <a:endParaRPr lang="en-IN" sz="2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400">
                          <a:effectLst/>
                          <a:latin typeface="Times New Roman" panose="02020603050405020304" pitchFamily="18" charset="0"/>
                          <a:ea typeface="Palatino Linotype" panose="02040502050505030304" pitchFamily="18" charset="0"/>
                          <a:cs typeface="Palatino Linotype" panose="02040502050505030304" pitchFamily="18" charset="0"/>
                        </a:rPr>
                        <a:t>S</a:t>
                      </a:r>
                      <a:r>
                        <a:rPr lang="en-US" sz="2400">
                          <a:effectLst/>
                          <a:latin typeface="Times New Roman" panose="02020603050405020304" pitchFamily="18" charset="0"/>
                          <a:ea typeface="Times New Roman" panose="02020603050405020304" pitchFamily="18" charset="0"/>
                          <a:cs typeface="Palatino Linotype" panose="02040502050505030304" pitchFamily="18" charset="0"/>
                        </a:rPr>
                        <a:t>tatus</a:t>
                      </a:r>
                      <a:endParaRPr lang="en-IN" sz="2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r>
              <a:tr h="493930">
                <a:tc>
                  <a:txBody>
                    <a:bodyPr/>
                    <a:lstStyle/>
                    <a:p>
                      <a:pPr marL="0" marR="0" algn="just">
                        <a:lnSpc>
                          <a:spcPct val="115000"/>
                        </a:lnSpc>
                        <a:spcBef>
                          <a:spcPts val="0"/>
                        </a:spcBef>
                        <a:spcAft>
                          <a:spcPts val="0"/>
                        </a:spcAft>
                      </a:pPr>
                      <a:r>
                        <a:rPr lang="en-US" sz="2400">
                          <a:effectLst/>
                          <a:latin typeface="Times New Roman" panose="02020603050405020304" pitchFamily="18" charset="0"/>
                          <a:ea typeface="Palatino Linotype" panose="02040502050505030304" pitchFamily="18" charset="0"/>
                          <a:cs typeface="Palatino Linotype" panose="02040502050505030304" pitchFamily="18" charset="0"/>
                        </a:rPr>
                        <a:t>size</a:t>
                      </a:r>
                      <a:endParaRPr lang="en-IN" sz="2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400">
                          <a:effectLst/>
                          <a:latin typeface="Times New Roman" panose="02020603050405020304" pitchFamily="18" charset="0"/>
                          <a:ea typeface="Times New Roman" panose="02020603050405020304" pitchFamily="18" charset="0"/>
                          <a:cs typeface="Palatino Linotype" panose="02040502050505030304" pitchFamily="18" charset="0"/>
                        </a:rPr>
                        <a:t>Varchar (50)</a:t>
                      </a:r>
                      <a:endParaRPr lang="en-IN" sz="2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400" dirty="0">
                          <a:effectLst/>
                          <a:latin typeface="Times New Roman" panose="02020603050405020304" pitchFamily="18" charset="0"/>
                          <a:ea typeface="Times New Roman" panose="02020603050405020304" pitchFamily="18" charset="0"/>
                          <a:cs typeface="Palatino Linotype" panose="02040502050505030304" pitchFamily="18" charset="0"/>
                        </a:rPr>
                        <a:t>null</a:t>
                      </a:r>
                      <a:endParaRPr lang="en-IN" sz="2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400" dirty="0">
                          <a:effectLst/>
                          <a:latin typeface="Times New Roman" panose="02020603050405020304" pitchFamily="18" charset="0"/>
                          <a:ea typeface="Palatino Linotype" panose="02040502050505030304" pitchFamily="18" charset="0"/>
                          <a:cs typeface="Palatino Linotype" panose="02040502050505030304" pitchFamily="18" charset="0"/>
                        </a:rPr>
                        <a:t>size</a:t>
                      </a:r>
                      <a:endParaRPr lang="en-IN" sz="2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r>
            </a:tbl>
          </a:graphicData>
        </a:graphic>
      </p:graphicFrame>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5336" y="763885"/>
            <a:ext cx="6320051" cy="1110342"/>
          </a:xfrm>
          <a:solidFill>
            <a:schemeClr val="bg1"/>
          </a:solidFill>
        </p:spPr>
        <p:txBody>
          <a:bodyPr>
            <a:normAutofit fontScale="90000"/>
          </a:bodyPr>
          <a:lstStyle/>
          <a:p>
            <a:pPr algn="ctr"/>
            <a:r>
              <a:rPr lang="en-US" dirty="0" smtClean="0">
                <a:latin typeface="Cambria" pitchFamily="18" charset="0"/>
                <a:ea typeface="Cambria" pitchFamily="18" charset="0"/>
              </a:rPr>
              <a:t>Table name:  </a:t>
            </a:r>
            <a:r>
              <a:rPr lang="en-US" dirty="0" err="1" smtClean="0">
                <a:latin typeface="Cambria" pitchFamily="18" charset="0"/>
                <a:ea typeface="Cambria" pitchFamily="18" charset="0"/>
              </a:rPr>
              <a:t>seller_detail</a:t>
            </a:r>
            <a:r>
              <a:rPr lang="en-US" dirty="0" smtClean="0">
                <a:latin typeface="Cambria" pitchFamily="18" charset="0"/>
                <a:ea typeface="Cambria" pitchFamily="18" charset="0"/>
              </a:rPr>
              <a:t/>
            </a:r>
            <a:br>
              <a:rPr lang="en-US" dirty="0" smtClean="0">
                <a:latin typeface="Cambria" pitchFamily="18" charset="0"/>
                <a:ea typeface="Cambria" pitchFamily="18" charset="0"/>
              </a:rPr>
            </a:br>
            <a:endParaRPr lang="en-US" dirty="0">
              <a:latin typeface="Cambria" pitchFamily="18" charset="0"/>
              <a:ea typeface="Cambria" pitchFamily="18" charset="0"/>
            </a:endParaRPr>
          </a:p>
        </p:txBody>
      </p:sp>
      <p:graphicFrame>
        <p:nvGraphicFramePr>
          <p:cNvPr id="4" name="Content Placeholder 3"/>
          <p:cNvGraphicFramePr>
            <a:graphicFrameLocks noGrp="1"/>
          </p:cNvGraphicFramePr>
          <p:nvPr>
            <p:ph idx="1"/>
          </p:nvPr>
        </p:nvGraphicFramePr>
        <p:xfrm>
          <a:off x="372291" y="1671410"/>
          <a:ext cx="10820400" cy="4820920"/>
        </p:xfrm>
        <a:graphic>
          <a:graphicData uri="http://schemas.openxmlformats.org/drawingml/2006/table">
            <a:tbl>
              <a:tblPr firstRow="1" bandRow="1">
                <a:tableStyleId>{5C22544A-7EE6-4342-B048-85BDC9FD1C3A}</a:tableStyleId>
              </a:tblPr>
              <a:tblGrid>
                <a:gridCol w="2705100"/>
                <a:gridCol w="2705100"/>
                <a:gridCol w="2705100"/>
                <a:gridCol w="2705100"/>
              </a:tblGrid>
              <a:tr h="370840">
                <a:tc>
                  <a:txBody>
                    <a:bodyPr/>
                    <a:lstStyle/>
                    <a:p>
                      <a:pPr algn="just">
                        <a:lnSpc>
                          <a:spcPct val="115000"/>
                        </a:lnSpc>
                        <a:spcAft>
                          <a:spcPts val="0"/>
                        </a:spcAft>
                        <a:tabLst>
                          <a:tab pos="1329690" algn="r"/>
                        </a:tabLst>
                      </a:pPr>
                      <a:r>
                        <a:rPr lang="en-US" sz="1600" b="1" dirty="0">
                          <a:latin typeface="Calibri"/>
                          <a:ea typeface="Times New Roman"/>
                          <a:cs typeface="Palatino Linotype"/>
                        </a:rPr>
                        <a:t>Field Name	</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b="1" dirty="0">
                          <a:latin typeface="Calibri"/>
                          <a:ea typeface="Times New Roman"/>
                          <a:cs typeface="Palatino Linotype"/>
                        </a:rPr>
                        <a:t>Type</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b="1" dirty="0">
                          <a:latin typeface="Calibri"/>
                          <a:ea typeface="Times New Roman"/>
                          <a:cs typeface="Palatino Linotype"/>
                        </a:rPr>
                        <a:t>Constraints</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b="1" dirty="0">
                          <a:latin typeface="Calibri"/>
                          <a:ea typeface="Times New Roman"/>
                          <a:cs typeface="Palatino Linotype"/>
                        </a:rPr>
                        <a:t>Description</a:t>
                      </a:r>
                      <a:endParaRPr lang="en-US" sz="1400" dirty="0">
                        <a:latin typeface="Palatino Linotype"/>
                        <a:ea typeface="Palatino Linotype"/>
                        <a:cs typeface="Palatino Linotype"/>
                      </a:endParaRPr>
                    </a:p>
                  </a:txBody>
                  <a:tcPr marL="68580" marR="68580" marT="0" marB="0"/>
                </a:tc>
              </a:tr>
              <a:tr h="370840">
                <a:tc>
                  <a:txBody>
                    <a:bodyPr/>
                    <a:lstStyle/>
                    <a:p>
                      <a:pPr algn="just">
                        <a:lnSpc>
                          <a:spcPct val="115000"/>
                        </a:lnSpc>
                        <a:spcAft>
                          <a:spcPts val="0"/>
                        </a:spcAft>
                      </a:pPr>
                      <a:r>
                        <a:rPr lang="en-US" sz="1400" dirty="0" err="1">
                          <a:latin typeface="Calibri"/>
                          <a:ea typeface="Times New Roman"/>
                          <a:cs typeface="Palatino Linotype"/>
                        </a:rPr>
                        <a:t>User_id</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dirty="0" err="1">
                          <a:latin typeface="Calibri"/>
                          <a:ea typeface="Times New Roman"/>
                          <a:cs typeface="Palatino Linotype"/>
                        </a:rPr>
                        <a:t>int</a:t>
                      </a:r>
                      <a:r>
                        <a:rPr lang="en-US" sz="1400" dirty="0">
                          <a:latin typeface="Calibri"/>
                          <a:ea typeface="Times New Roman"/>
                          <a:cs typeface="Palatino Linotype"/>
                        </a:rPr>
                        <a:t> (11)</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dirty="0">
                          <a:latin typeface="Calibri"/>
                          <a:ea typeface="Times New Roman"/>
                          <a:cs typeface="Palatino Linotype"/>
                        </a:rPr>
                        <a:t>Primary Key</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dirty="0">
                          <a:latin typeface="Calibri"/>
                          <a:ea typeface="Times New Roman"/>
                          <a:cs typeface="Palatino Linotype"/>
                        </a:rPr>
                        <a:t>Company ID</a:t>
                      </a:r>
                      <a:endParaRPr lang="en-US" sz="1400" dirty="0">
                        <a:latin typeface="Palatino Linotype"/>
                        <a:ea typeface="Palatino Linotype"/>
                        <a:cs typeface="Palatino Linotype"/>
                      </a:endParaRPr>
                    </a:p>
                  </a:txBody>
                  <a:tcPr marL="68580" marR="68580" marT="0" marB="0"/>
                </a:tc>
              </a:tr>
              <a:tr h="370840">
                <a:tc>
                  <a:txBody>
                    <a:bodyPr/>
                    <a:lstStyle/>
                    <a:p>
                      <a:pPr algn="just">
                        <a:lnSpc>
                          <a:spcPct val="115000"/>
                        </a:lnSpc>
                        <a:spcAft>
                          <a:spcPts val="0"/>
                        </a:spcAft>
                      </a:pPr>
                      <a:r>
                        <a:rPr lang="en-US" sz="1400" dirty="0">
                          <a:latin typeface="Calibri"/>
                          <a:ea typeface="Times New Roman"/>
                          <a:cs typeface="Palatino Linotype"/>
                        </a:rPr>
                        <a:t>photo</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dirty="0" err="1">
                          <a:latin typeface="Calibri"/>
                          <a:ea typeface="Times New Roman"/>
                          <a:cs typeface="Palatino Linotype"/>
                        </a:rPr>
                        <a:t>varchar</a:t>
                      </a:r>
                      <a:r>
                        <a:rPr lang="en-US" sz="1400" dirty="0">
                          <a:latin typeface="Calibri"/>
                          <a:ea typeface="Times New Roman"/>
                          <a:cs typeface="Palatino Linotype"/>
                        </a:rPr>
                        <a:t> (500)</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a:latin typeface="Calibri"/>
                          <a:ea typeface="Times New Roman"/>
                          <a:cs typeface="Palatino Linotype"/>
                        </a:rPr>
                        <a:t>Not null</a:t>
                      </a:r>
                      <a:endParaRPr lang="en-US" sz="14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a:latin typeface="Calibri"/>
                          <a:ea typeface="Times New Roman"/>
                          <a:cs typeface="Palatino Linotype"/>
                        </a:rPr>
                        <a:t>Seller’s photo</a:t>
                      </a:r>
                      <a:endParaRPr lang="en-US" sz="1400">
                        <a:latin typeface="Palatino Linotype"/>
                        <a:ea typeface="Palatino Linotype"/>
                        <a:cs typeface="Palatino Linotype"/>
                      </a:endParaRPr>
                    </a:p>
                  </a:txBody>
                  <a:tcPr marL="68580" marR="68580" marT="0" marB="0"/>
                </a:tc>
              </a:tr>
              <a:tr h="370840">
                <a:tc>
                  <a:txBody>
                    <a:bodyPr/>
                    <a:lstStyle/>
                    <a:p>
                      <a:pPr algn="just">
                        <a:lnSpc>
                          <a:spcPct val="115000"/>
                        </a:lnSpc>
                        <a:spcAft>
                          <a:spcPts val="0"/>
                        </a:spcAft>
                      </a:pPr>
                      <a:r>
                        <a:rPr lang="en-US" sz="1400" dirty="0">
                          <a:latin typeface="Calibri"/>
                          <a:ea typeface="Times New Roman"/>
                          <a:cs typeface="Palatino Linotype"/>
                        </a:rPr>
                        <a:t>mobile</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dirty="0" err="1">
                          <a:latin typeface="Calibri"/>
                          <a:ea typeface="Times New Roman"/>
                          <a:cs typeface="Palatino Linotype"/>
                        </a:rPr>
                        <a:t>Varchar</a:t>
                      </a:r>
                      <a:r>
                        <a:rPr lang="en-US" sz="1400" dirty="0">
                          <a:latin typeface="Calibri"/>
                          <a:ea typeface="Times New Roman"/>
                          <a:cs typeface="Palatino Linotype"/>
                        </a:rPr>
                        <a:t>(10)</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dirty="0">
                          <a:latin typeface="Calibri"/>
                          <a:ea typeface="Times New Roman"/>
                          <a:cs typeface="Palatino Linotype"/>
                        </a:rPr>
                        <a:t>Not null</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a:latin typeface="Calibri"/>
                          <a:ea typeface="Times New Roman"/>
                          <a:cs typeface="Palatino Linotype"/>
                        </a:rPr>
                        <a:t>Seller mobile</a:t>
                      </a:r>
                      <a:endParaRPr lang="en-US" sz="1400">
                        <a:latin typeface="Palatino Linotype"/>
                        <a:ea typeface="Palatino Linotype"/>
                        <a:cs typeface="Palatino Linotype"/>
                      </a:endParaRPr>
                    </a:p>
                  </a:txBody>
                  <a:tcPr marL="68580" marR="68580" marT="0" marB="0"/>
                </a:tc>
              </a:tr>
              <a:tr h="370840">
                <a:tc>
                  <a:txBody>
                    <a:bodyPr/>
                    <a:lstStyle/>
                    <a:p>
                      <a:pPr algn="just">
                        <a:lnSpc>
                          <a:spcPct val="115000"/>
                        </a:lnSpc>
                        <a:spcAft>
                          <a:spcPts val="0"/>
                        </a:spcAft>
                      </a:pPr>
                      <a:r>
                        <a:rPr lang="en-US" sz="1400" dirty="0">
                          <a:latin typeface="Calibri"/>
                          <a:ea typeface="Times New Roman"/>
                          <a:cs typeface="Palatino Linotype"/>
                        </a:rPr>
                        <a:t>Gst_number</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dirty="0">
                          <a:latin typeface="Calibri"/>
                          <a:ea typeface="Times New Roman"/>
                          <a:cs typeface="Palatino Linotype"/>
                        </a:rPr>
                        <a:t>varchar (15)</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dirty="0">
                          <a:latin typeface="Calibri"/>
                          <a:ea typeface="Times New Roman"/>
                          <a:cs typeface="Palatino Linotype"/>
                        </a:rPr>
                        <a:t>Not null</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dirty="0">
                          <a:latin typeface="Calibri"/>
                          <a:ea typeface="Times New Roman"/>
                          <a:cs typeface="Palatino Linotype"/>
                        </a:rPr>
                        <a:t>Seller </a:t>
                      </a:r>
                      <a:r>
                        <a:rPr lang="en-US" sz="1400" dirty="0" smtClean="0">
                          <a:latin typeface="Calibri"/>
                          <a:ea typeface="Times New Roman"/>
                          <a:cs typeface="Palatino Linotype"/>
                        </a:rPr>
                        <a:t> </a:t>
                      </a:r>
                      <a:r>
                        <a:rPr lang="en-US" sz="1400" dirty="0" err="1" smtClean="0">
                          <a:latin typeface="Calibri"/>
                          <a:ea typeface="Times New Roman"/>
                          <a:cs typeface="Palatino Linotype"/>
                        </a:rPr>
                        <a:t>gstnumber</a:t>
                      </a:r>
                      <a:endParaRPr lang="en-US" sz="1400" dirty="0">
                        <a:latin typeface="Palatino Linotype"/>
                        <a:ea typeface="Palatino Linotype"/>
                        <a:cs typeface="Palatino Linotype"/>
                      </a:endParaRPr>
                    </a:p>
                  </a:txBody>
                  <a:tcPr marL="68580" marR="68580" marT="0" marB="0"/>
                </a:tc>
              </a:tr>
              <a:tr h="370840">
                <a:tc>
                  <a:txBody>
                    <a:bodyPr/>
                    <a:lstStyle/>
                    <a:p>
                      <a:pPr algn="just">
                        <a:lnSpc>
                          <a:spcPct val="115000"/>
                        </a:lnSpc>
                        <a:spcAft>
                          <a:spcPts val="0"/>
                        </a:spcAft>
                      </a:pPr>
                      <a:r>
                        <a:rPr lang="en-US" sz="1400">
                          <a:latin typeface="Calibri"/>
                          <a:ea typeface="Times New Roman"/>
                          <a:cs typeface="Palatino Linotype"/>
                        </a:rPr>
                        <a:t>Shop_name</a:t>
                      </a:r>
                      <a:endParaRPr lang="en-US" sz="14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dirty="0">
                          <a:latin typeface="Calibri"/>
                          <a:ea typeface="Times New Roman"/>
                          <a:cs typeface="Palatino Linotype"/>
                        </a:rPr>
                        <a:t>varchar (500)</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dirty="0">
                          <a:latin typeface="Calibri"/>
                          <a:ea typeface="Times New Roman"/>
                          <a:cs typeface="Palatino Linotype"/>
                        </a:rPr>
                        <a:t>Not null</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dirty="0">
                          <a:latin typeface="Calibri"/>
                          <a:ea typeface="Times New Roman"/>
                          <a:cs typeface="Palatino Linotype"/>
                        </a:rPr>
                        <a:t>Seller </a:t>
                      </a:r>
                      <a:r>
                        <a:rPr lang="en-US" sz="1400" dirty="0" err="1">
                          <a:latin typeface="Calibri"/>
                          <a:ea typeface="Times New Roman"/>
                          <a:cs typeface="Palatino Linotype"/>
                        </a:rPr>
                        <a:t>shop_name</a:t>
                      </a:r>
                      <a:endParaRPr lang="en-US" sz="1400" dirty="0">
                        <a:latin typeface="Palatino Linotype"/>
                        <a:ea typeface="Palatino Linotype"/>
                        <a:cs typeface="Palatino Linotype"/>
                      </a:endParaRPr>
                    </a:p>
                  </a:txBody>
                  <a:tcPr marL="68580" marR="68580" marT="0" marB="0"/>
                </a:tc>
              </a:tr>
              <a:tr h="370840">
                <a:tc>
                  <a:txBody>
                    <a:bodyPr/>
                    <a:lstStyle/>
                    <a:p>
                      <a:pPr algn="just">
                        <a:lnSpc>
                          <a:spcPct val="115000"/>
                        </a:lnSpc>
                        <a:spcAft>
                          <a:spcPts val="0"/>
                        </a:spcAft>
                      </a:pPr>
                      <a:r>
                        <a:rPr lang="en-US" sz="1400" dirty="0">
                          <a:latin typeface="Calibri"/>
                          <a:ea typeface="Times New Roman"/>
                          <a:cs typeface="Palatino Linotype"/>
                        </a:rPr>
                        <a:t>Alternate_mobile</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a:latin typeface="Calibri"/>
                          <a:ea typeface="Times New Roman"/>
                          <a:cs typeface="Palatino Linotype"/>
                        </a:rPr>
                        <a:t>varchar (10)</a:t>
                      </a:r>
                      <a:endParaRPr lang="en-US" sz="14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dirty="0">
                          <a:latin typeface="Calibri"/>
                          <a:ea typeface="Times New Roman"/>
                          <a:cs typeface="Palatino Linotype"/>
                        </a:rPr>
                        <a:t>Not null</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dirty="0">
                          <a:latin typeface="Calibri"/>
                          <a:ea typeface="Times New Roman"/>
                          <a:cs typeface="Palatino Linotype"/>
                        </a:rPr>
                        <a:t>Seller alternate mobile number</a:t>
                      </a:r>
                      <a:endParaRPr lang="en-US" sz="1400" dirty="0">
                        <a:latin typeface="Palatino Linotype"/>
                        <a:ea typeface="Palatino Linotype"/>
                        <a:cs typeface="Palatino Linotype"/>
                      </a:endParaRPr>
                    </a:p>
                  </a:txBody>
                  <a:tcPr marL="68580" marR="68580" marT="0" marB="0"/>
                </a:tc>
              </a:tr>
              <a:tr h="370840">
                <a:tc>
                  <a:txBody>
                    <a:bodyPr/>
                    <a:lstStyle/>
                    <a:p>
                      <a:pPr algn="just">
                        <a:lnSpc>
                          <a:spcPct val="115000"/>
                        </a:lnSpc>
                        <a:spcAft>
                          <a:spcPts val="0"/>
                        </a:spcAft>
                      </a:pPr>
                      <a:r>
                        <a:rPr lang="en-US" sz="1400" dirty="0">
                          <a:latin typeface="Calibri"/>
                          <a:ea typeface="Times New Roman"/>
                          <a:cs typeface="Palatino Linotype"/>
                        </a:rPr>
                        <a:t>Shop_address</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a:latin typeface="Calibri"/>
                          <a:ea typeface="Times New Roman"/>
                          <a:cs typeface="Palatino Linotype"/>
                        </a:rPr>
                        <a:t>text</a:t>
                      </a:r>
                      <a:endParaRPr lang="en-US" sz="14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dirty="0">
                          <a:latin typeface="Calibri"/>
                          <a:ea typeface="Times New Roman"/>
                          <a:cs typeface="Palatino Linotype"/>
                        </a:rPr>
                        <a:t>Not null</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dirty="0">
                          <a:latin typeface="Calibri"/>
                          <a:ea typeface="Times New Roman"/>
                          <a:cs typeface="Palatino Linotype"/>
                        </a:rPr>
                        <a:t>Seller address</a:t>
                      </a:r>
                      <a:endParaRPr lang="en-US" sz="1400" dirty="0">
                        <a:latin typeface="Palatino Linotype"/>
                        <a:ea typeface="Palatino Linotype"/>
                        <a:cs typeface="Palatino Linotype"/>
                      </a:endParaRPr>
                    </a:p>
                  </a:txBody>
                  <a:tcPr marL="68580" marR="68580" marT="0" marB="0"/>
                </a:tc>
              </a:tr>
              <a:tr h="370840">
                <a:tc>
                  <a:txBody>
                    <a:bodyPr/>
                    <a:lstStyle/>
                    <a:p>
                      <a:pPr algn="just">
                        <a:lnSpc>
                          <a:spcPct val="115000"/>
                        </a:lnSpc>
                        <a:spcAft>
                          <a:spcPts val="0"/>
                        </a:spcAft>
                      </a:pPr>
                      <a:r>
                        <a:rPr lang="en-US" sz="1400" dirty="0">
                          <a:latin typeface="Calibri"/>
                          <a:ea typeface="Times New Roman"/>
                          <a:cs typeface="Palatino Linotype"/>
                        </a:rPr>
                        <a:t>pincode</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a:latin typeface="Calibri"/>
                          <a:ea typeface="Times New Roman"/>
                          <a:cs typeface="Palatino Linotype"/>
                        </a:rPr>
                        <a:t>varchar (6)</a:t>
                      </a:r>
                      <a:endParaRPr lang="en-US" sz="14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a:latin typeface="Calibri"/>
                          <a:ea typeface="Times New Roman"/>
                          <a:cs typeface="Palatino Linotype"/>
                        </a:rPr>
                        <a:t>Not null</a:t>
                      </a:r>
                      <a:endParaRPr lang="en-US" sz="14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dirty="0">
                          <a:latin typeface="Calibri"/>
                          <a:ea typeface="Times New Roman"/>
                          <a:cs typeface="Palatino Linotype"/>
                        </a:rPr>
                        <a:t>Seller </a:t>
                      </a:r>
                      <a:r>
                        <a:rPr lang="en-US" sz="1400" dirty="0" err="1">
                          <a:latin typeface="Calibri"/>
                          <a:ea typeface="Times New Roman"/>
                          <a:cs typeface="Palatino Linotype"/>
                        </a:rPr>
                        <a:t>pincode</a:t>
                      </a:r>
                      <a:endParaRPr lang="en-US" sz="1400" dirty="0">
                        <a:latin typeface="Palatino Linotype"/>
                        <a:ea typeface="Palatino Linotype"/>
                        <a:cs typeface="Palatino Linotype"/>
                      </a:endParaRPr>
                    </a:p>
                  </a:txBody>
                  <a:tcPr marL="68580" marR="68580" marT="0" marB="0"/>
                </a:tc>
              </a:tr>
              <a:tr h="370840">
                <a:tc>
                  <a:txBody>
                    <a:bodyPr/>
                    <a:lstStyle/>
                    <a:p>
                      <a:pPr algn="just">
                        <a:lnSpc>
                          <a:spcPct val="115000"/>
                        </a:lnSpc>
                        <a:spcAft>
                          <a:spcPts val="0"/>
                        </a:spcAft>
                      </a:pPr>
                      <a:r>
                        <a:rPr lang="en-US" sz="1400" dirty="0">
                          <a:latin typeface="Calibri"/>
                          <a:ea typeface="Times New Roman"/>
                          <a:cs typeface="Palatino Linotype"/>
                        </a:rPr>
                        <a:t>landmark</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a:latin typeface="Calibri"/>
                          <a:ea typeface="Times New Roman"/>
                          <a:cs typeface="Palatino Linotype"/>
                        </a:rPr>
                        <a:t>varchar (500)</a:t>
                      </a:r>
                      <a:endParaRPr lang="en-US" sz="14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a:latin typeface="Calibri"/>
                          <a:ea typeface="Times New Roman"/>
                          <a:cs typeface="Palatino Linotype"/>
                        </a:rPr>
                        <a:t>Not null</a:t>
                      </a:r>
                      <a:endParaRPr lang="en-US" sz="14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dirty="0">
                          <a:latin typeface="Calibri"/>
                          <a:ea typeface="Times New Roman"/>
                          <a:cs typeface="Palatino Linotype"/>
                        </a:rPr>
                        <a:t>Seller landmark</a:t>
                      </a:r>
                      <a:endParaRPr lang="en-US" sz="1400" dirty="0">
                        <a:latin typeface="Palatino Linotype"/>
                        <a:ea typeface="Palatino Linotype"/>
                        <a:cs typeface="Palatino Linotype"/>
                      </a:endParaRPr>
                    </a:p>
                  </a:txBody>
                  <a:tcPr marL="68580" marR="68580" marT="0" marB="0"/>
                </a:tc>
              </a:tr>
              <a:tr h="370840">
                <a:tc>
                  <a:txBody>
                    <a:bodyPr/>
                    <a:lstStyle/>
                    <a:p>
                      <a:pPr algn="just">
                        <a:lnSpc>
                          <a:spcPct val="115000"/>
                        </a:lnSpc>
                        <a:spcAft>
                          <a:spcPts val="0"/>
                        </a:spcAft>
                      </a:pPr>
                      <a:r>
                        <a:rPr lang="en-US" sz="1400" dirty="0">
                          <a:latin typeface="Calibri"/>
                          <a:ea typeface="Times New Roman"/>
                          <a:cs typeface="Palatino Linotype"/>
                        </a:rPr>
                        <a:t>locality</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a:latin typeface="Calibri"/>
                          <a:ea typeface="Times New Roman"/>
                          <a:cs typeface="Palatino Linotype"/>
                        </a:rPr>
                        <a:t>varchar (100)</a:t>
                      </a:r>
                      <a:endParaRPr lang="en-US" sz="14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a:latin typeface="Calibri"/>
                          <a:ea typeface="Times New Roman"/>
                          <a:cs typeface="Palatino Linotype"/>
                        </a:rPr>
                        <a:t>Not null</a:t>
                      </a:r>
                      <a:endParaRPr lang="en-US" sz="14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dirty="0">
                          <a:latin typeface="Calibri"/>
                          <a:ea typeface="Times New Roman"/>
                          <a:cs typeface="Palatino Linotype"/>
                        </a:rPr>
                        <a:t>Seller </a:t>
                      </a:r>
                      <a:r>
                        <a:rPr lang="en-US" sz="1400" dirty="0" err="1">
                          <a:latin typeface="Calibri"/>
                          <a:ea typeface="Times New Roman"/>
                          <a:cs typeface="Palatino Linotype"/>
                        </a:rPr>
                        <a:t>Iocality</a:t>
                      </a:r>
                      <a:endParaRPr lang="en-US" sz="1400" dirty="0">
                        <a:latin typeface="Palatino Linotype"/>
                        <a:ea typeface="Palatino Linotype"/>
                        <a:cs typeface="Palatino Linotype"/>
                      </a:endParaRPr>
                    </a:p>
                  </a:txBody>
                  <a:tcPr marL="68580" marR="68580" marT="0" marB="0"/>
                </a:tc>
              </a:tr>
              <a:tr h="370840">
                <a:tc>
                  <a:txBody>
                    <a:bodyPr/>
                    <a:lstStyle/>
                    <a:p>
                      <a:pPr algn="just">
                        <a:lnSpc>
                          <a:spcPct val="115000"/>
                        </a:lnSpc>
                        <a:spcAft>
                          <a:spcPts val="0"/>
                        </a:spcAft>
                      </a:pPr>
                      <a:r>
                        <a:rPr lang="en-US" sz="1400" dirty="0">
                          <a:latin typeface="Calibri"/>
                          <a:ea typeface="Times New Roman"/>
                          <a:cs typeface="Palatino Linotype"/>
                        </a:rPr>
                        <a:t>City</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a:latin typeface="Calibri"/>
                          <a:ea typeface="Times New Roman"/>
                          <a:cs typeface="Palatino Linotype"/>
                        </a:rPr>
                        <a:t>varchar (100)</a:t>
                      </a:r>
                      <a:endParaRPr lang="en-US" sz="14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a:latin typeface="Calibri"/>
                          <a:ea typeface="Times New Roman"/>
                          <a:cs typeface="Palatino Linotype"/>
                        </a:rPr>
                        <a:t>Not null</a:t>
                      </a:r>
                      <a:endParaRPr lang="en-US" sz="14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dirty="0">
                          <a:latin typeface="Calibri"/>
                          <a:ea typeface="Times New Roman"/>
                          <a:cs typeface="Palatino Linotype"/>
                        </a:rPr>
                        <a:t>Seller city</a:t>
                      </a:r>
                      <a:endParaRPr lang="en-US" sz="1400" dirty="0">
                        <a:latin typeface="Palatino Linotype"/>
                        <a:ea typeface="Palatino Linotype"/>
                        <a:cs typeface="Palatino Linotype"/>
                      </a:endParaRPr>
                    </a:p>
                  </a:txBody>
                  <a:tcPr marL="68580" marR="68580" marT="0" marB="0"/>
                </a:tc>
              </a:tr>
              <a:tr h="370840">
                <a:tc>
                  <a:txBody>
                    <a:bodyPr/>
                    <a:lstStyle/>
                    <a:p>
                      <a:pPr algn="just">
                        <a:lnSpc>
                          <a:spcPct val="115000"/>
                        </a:lnSpc>
                        <a:spcAft>
                          <a:spcPts val="0"/>
                        </a:spcAft>
                      </a:pPr>
                      <a:r>
                        <a:rPr lang="en-US" sz="1400" dirty="0">
                          <a:latin typeface="Calibri"/>
                          <a:ea typeface="Times New Roman"/>
                          <a:cs typeface="Palatino Linotype"/>
                        </a:rPr>
                        <a:t>State</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dirty="0" err="1">
                          <a:latin typeface="Calibri"/>
                          <a:ea typeface="Times New Roman"/>
                          <a:cs typeface="Palatino Linotype"/>
                        </a:rPr>
                        <a:t>varchar</a:t>
                      </a:r>
                      <a:r>
                        <a:rPr lang="en-US" sz="1400" dirty="0">
                          <a:latin typeface="Calibri"/>
                          <a:ea typeface="Times New Roman"/>
                          <a:cs typeface="Palatino Linotype"/>
                        </a:rPr>
                        <a:t> (50)</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a:latin typeface="Calibri"/>
                          <a:ea typeface="Times New Roman"/>
                          <a:cs typeface="Palatino Linotype"/>
                        </a:rPr>
                        <a:t>Not null</a:t>
                      </a:r>
                      <a:endParaRPr lang="en-US" sz="14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400" dirty="0">
                          <a:latin typeface="Calibri"/>
                          <a:ea typeface="Times New Roman"/>
                          <a:cs typeface="Palatino Linotype"/>
                        </a:rPr>
                        <a:t>Seller state</a:t>
                      </a:r>
                      <a:endParaRPr lang="en-US" sz="1400" dirty="0">
                        <a:latin typeface="Palatino Linotype"/>
                        <a:ea typeface="Palatino Linotype"/>
                        <a:cs typeface="Palatino Linotype"/>
                      </a:endParaRPr>
                    </a:p>
                  </a:txBody>
                  <a:tcPr marL="68580" marR="68580" marT="0" marB="0"/>
                </a:tc>
              </a:tr>
            </a:tbl>
          </a:graphicData>
        </a:graphic>
      </p:graphicFrame>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A38A195E-584A-485A-BECD-66468900B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40177A7-740C-43C7-8F2D-BD7067F12C9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xmlns="" id="{FF525AAA-82CE-4027-A26C-B0EFFD856F2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xmlns="" id="{A389EA88-8D83-4F3F-A4C1-4B16E2377F9E}"/>
              </a:ext>
            </a:extLst>
          </p:cNvPr>
          <p:cNvSpPr>
            <a:spLocks noGrp="1"/>
          </p:cNvSpPr>
          <p:nvPr>
            <p:ph type="title"/>
          </p:nvPr>
        </p:nvSpPr>
        <p:spPr>
          <a:xfrm>
            <a:off x="4090507" y="332509"/>
            <a:ext cx="7434070" cy="1510146"/>
          </a:xfrm>
        </p:spPr>
        <p:txBody>
          <a:bodyPr>
            <a:normAutofit/>
          </a:bodyPr>
          <a:lstStyle/>
          <a:p>
            <a:pPr algn="ctr"/>
            <a:r>
              <a:rPr lang="en-US" sz="3600" b="1" dirty="0" smtClean="0">
                <a:latin typeface="Book Antiqua" pitchFamily="18" charset="0"/>
              </a:rPr>
              <a:t>Structure of the project</a:t>
            </a:r>
            <a:endParaRPr lang="en-US" sz="3600" b="1" dirty="0">
              <a:latin typeface="Book Antiqua" pitchFamily="18" charset="0"/>
            </a:endParaRPr>
          </a:p>
        </p:txBody>
      </p:sp>
      <p:sp>
        <p:nvSpPr>
          <p:cNvPr id="3" name="Content Placeholder 2">
            <a:extLst>
              <a:ext uri="{FF2B5EF4-FFF2-40B4-BE49-F238E27FC236}">
                <a16:creationId xmlns:a16="http://schemas.microsoft.com/office/drawing/2014/main" xmlns="" id="{9F541FAF-730D-47FE-9638-C05616C31320}"/>
              </a:ext>
            </a:extLst>
          </p:cNvPr>
          <p:cNvSpPr>
            <a:spLocks noGrp="1"/>
          </p:cNvSpPr>
          <p:nvPr>
            <p:ph idx="1"/>
          </p:nvPr>
        </p:nvSpPr>
        <p:spPr>
          <a:xfrm>
            <a:off x="3837709" y="1704110"/>
            <a:ext cx="8354291" cy="4514576"/>
          </a:xfrm>
        </p:spPr>
        <p:txBody>
          <a:bodyPr>
            <a:normAutofit/>
          </a:bodyPr>
          <a:lstStyle/>
          <a:p>
            <a:pPr lvl="7">
              <a:buNone/>
            </a:pPr>
            <a:r>
              <a:rPr lang="en-US" sz="2800" b="1" dirty="0" smtClean="0">
                <a:latin typeface="Calibri" panose="020F0502020204030204" pitchFamily="34" charset="0"/>
                <a:cs typeface="Calibri" panose="020F0502020204030204" pitchFamily="34" charset="0"/>
              </a:rPr>
              <a:t>Problem Analysis</a:t>
            </a:r>
            <a:endParaRPr lang="en-US" sz="2800" dirty="0" smtClean="0">
              <a:latin typeface="Calibri" panose="020F0502020204030204" pitchFamily="34" charset="0"/>
              <a:cs typeface="Calibri" panose="020F0502020204030204" pitchFamily="34" charset="0"/>
            </a:endParaRPr>
          </a:p>
          <a:p>
            <a:pPr marL="108000" algn="just">
              <a:lnSpc>
                <a:spcPct val="100000"/>
              </a:lnSpc>
            </a:pPr>
            <a:r>
              <a:rPr lang="en-US" sz="2800" dirty="0" smtClean="0">
                <a:latin typeface="Times New Roman" pitchFamily="18" charset="0"/>
                <a:cs typeface="Times New Roman" pitchFamily="18" charset="0"/>
              </a:rPr>
              <a:t>Maintaining </a:t>
            </a:r>
            <a:r>
              <a:rPr lang="en-US" sz="2800" dirty="0" smtClean="0">
                <a:latin typeface="Times New Roman" pitchFamily="18" charset="0"/>
                <a:cs typeface="Times New Roman" pitchFamily="18" charset="0"/>
              </a:rPr>
              <a:t>the data manually to keep track of information of every customer of every item, its sale and purchase depending upon the area of the same is very time consuming and it may cause inefficiency, inaccuracy and it is also difficult </a:t>
            </a:r>
            <a:r>
              <a:rPr lang="en-US" sz="2800" dirty="0" smtClean="0">
                <a:latin typeface="Times New Roman" pitchFamily="18" charset="0"/>
                <a:cs typeface="Times New Roman" pitchFamily="18" charset="0"/>
              </a:rPr>
              <a:t>to manage </a:t>
            </a:r>
            <a:r>
              <a:rPr lang="en-US" sz="2800" dirty="0" smtClean="0">
                <a:latin typeface="Times New Roman" pitchFamily="18" charset="0"/>
                <a:cs typeface="Times New Roman" pitchFamily="18" charset="0"/>
              </a:rPr>
              <a:t>those document</a:t>
            </a:r>
            <a:r>
              <a:rPr lang="en-US" sz="2400" dirty="0" smtClean="0">
                <a:latin typeface="Times New Roman" pitchFamily="18" charset="0"/>
                <a:cs typeface="Times New Roman" pitchFamily="18" charset="0"/>
              </a:rPr>
              <a:t>s</a:t>
            </a:r>
            <a:r>
              <a:rPr lang="en-US" sz="3600" dirty="0" smtClean="0"/>
              <a:t>.</a:t>
            </a:r>
          </a:p>
          <a:p>
            <a:pPr>
              <a:lnSpc>
                <a:spcPct val="100000"/>
              </a:lnSpc>
              <a:buNone/>
            </a:pP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2194233190"/>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pPr algn="ctr"/>
            <a:r>
              <a:rPr lang="en-US" dirty="0" smtClean="0"/>
              <a:t>Table name:  </a:t>
            </a:r>
            <a:r>
              <a:rPr lang="en-US" dirty="0" err="1" smtClean="0"/>
              <a:t>saler_category</a:t>
            </a:r>
            <a:r>
              <a:rPr lang="en-US" dirty="0" smtClean="0"/>
              <a:t/>
            </a:r>
            <a:br>
              <a:rPr lang="en-US" dirty="0" smtClean="0"/>
            </a:b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02197293"/>
              </p:ext>
            </p:extLst>
          </p:nvPr>
        </p:nvGraphicFramePr>
        <p:xfrm>
          <a:off x="685800" y="2193925"/>
          <a:ext cx="10820400" cy="1486898"/>
        </p:xfrm>
        <a:graphic>
          <a:graphicData uri="http://schemas.openxmlformats.org/drawingml/2006/table">
            <a:tbl>
              <a:tblPr firstRow="1" bandRow="1">
                <a:tableStyleId>{5C22544A-7EE6-4342-B048-85BDC9FD1C3A}</a:tableStyleId>
              </a:tblPr>
              <a:tblGrid>
                <a:gridCol w="2705100"/>
                <a:gridCol w="2705100"/>
                <a:gridCol w="2705100"/>
                <a:gridCol w="2705100"/>
              </a:tblGrid>
              <a:tr h="370840">
                <a:tc>
                  <a:txBody>
                    <a:bodyPr/>
                    <a:lstStyle/>
                    <a:p>
                      <a:pPr algn="just">
                        <a:lnSpc>
                          <a:spcPct val="115000"/>
                        </a:lnSpc>
                        <a:spcAft>
                          <a:spcPts val="0"/>
                        </a:spcAft>
                        <a:tabLst>
                          <a:tab pos="1329690" algn="r"/>
                        </a:tabLst>
                      </a:pPr>
                      <a:r>
                        <a:rPr lang="en-US" sz="1600" b="1" dirty="0">
                          <a:latin typeface="Calibri"/>
                          <a:ea typeface="Times New Roman"/>
                          <a:cs typeface="Palatino Linotype"/>
                        </a:rPr>
                        <a:t>Field Name	</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b="1" dirty="0">
                          <a:latin typeface="Calibri"/>
                          <a:ea typeface="Times New Roman"/>
                          <a:cs typeface="Palatino Linotype"/>
                        </a:rPr>
                        <a:t>Type</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b="1" dirty="0">
                          <a:latin typeface="Calibri"/>
                          <a:ea typeface="Times New Roman"/>
                          <a:cs typeface="Palatino Linotype"/>
                        </a:rPr>
                        <a:t>Constraints</a:t>
                      </a:r>
                      <a:endParaRPr lang="en-US" sz="14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600" b="1" dirty="0">
                          <a:latin typeface="Calibri"/>
                          <a:ea typeface="Times New Roman"/>
                          <a:cs typeface="Palatino Linotype"/>
                        </a:rPr>
                        <a:t>Description</a:t>
                      </a:r>
                      <a:endParaRPr lang="en-US" sz="1400" dirty="0">
                        <a:latin typeface="Palatino Linotype"/>
                        <a:ea typeface="Palatino Linotype"/>
                        <a:cs typeface="Palatino Linotype"/>
                      </a:endParaRPr>
                    </a:p>
                  </a:txBody>
                  <a:tcPr marL="68580" marR="68580" marT="0" marB="0"/>
                </a:tc>
              </a:tr>
              <a:tr h="374378">
                <a:tc>
                  <a:txBody>
                    <a:bodyPr/>
                    <a:lstStyle/>
                    <a:p>
                      <a:pPr marL="0" marR="0" algn="just">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Palatino Linotype" panose="02040502050505030304" pitchFamily="18" charset="0"/>
                        </a:rPr>
                        <a:t>id</a:t>
                      </a:r>
                      <a:endParaRPr lang="en-IN"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Palatino Linotype" panose="02040502050505030304" pitchFamily="18" charset="0"/>
                        </a:rPr>
                        <a:t>int (11)</a:t>
                      </a:r>
                      <a:endParaRPr lang="en-IN"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Palatino Linotype" panose="02040502050505030304" pitchFamily="18" charset="0"/>
                        </a:rPr>
                        <a:t>Primary Key</a:t>
                      </a:r>
                      <a:endParaRPr lang="en-IN"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Palatino Linotype" panose="02040502050505030304" pitchFamily="18" charset="0"/>
                        </a:rPr>
                        <a:t>Company ID</a:t>
                      </a:r>
                      <a:endParaRPr lang="en-IN"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r>
              <a:tr h="370840">
                <a:tc>
                  <a:txBody>
                    <a:bodyPr/>
                    <a:lstStyle/>
                    <a:p>
                      <a:pPr marL="0" marR="0" algn="just">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Palatino Linotype" panose="02040502050505030304" pitchFamily="18" charset="0"/>
                        </a:rPr>
                        <a:t>name</a:t>
                      </a:r>
                      <a:endParaRPr lang="en-IN"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Palatino Linotype" panose="02040502050505030304" pitchFamily="18" charset="0"/>
                        </a:rPr>
                        <a:t>varchar (50)</a:t>
                      </a:r>
                      <a:endParaRPr lang="en-IN"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Palatino Linotype" panose="02040502050505030304" pitchFamily="18" charset="0"/>
                        </a:rPr>
                        <a:t>Not null</a:t>
                      </a:r>
                      <a:endParaRPr lang="en-IN"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Palatino Linotype" panose="02040502050505030304" pitchFamily="18" charset="0"/>
                        </a:rPr>
                        <a:t>Category name</a:t>
                      </a:r>
                      <a:endParaRPr lang="en-IN"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r>
              <a:tr h="370840">
                <a:tc>
                  <a:txBody>
                    <a:bodyPr/>
                    <a:lstStyle/>
                    <a:p>
                      <a:pPr marL="0" marR="0" algn="just">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Palatino Linotype" panose="02040502050505030304" pitchFamily="18" charset="0"/>
                        </a:rPr>
                        <a:t>Sub_categories</a:t>
                      </a:r>
                      <a:endParaRPr lang="en-IN"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Palatino Linotype" panose="02040502050505030304" pitchFamily="18" charset="0"/>
                        </a:rPr>
                        <a:t>text</a:t>
                      </a:r>
                      <a:endParaRPr lang="en-IN"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Palatino Linotype" panose="02040502050505030304" pitchFamily="18" charset="0"/>
                        </a:rPr>
                        <a:t>Not null</a:t>
                      </a:r>
                      <a:endParaRPr lang="en-IN"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000" dirty="0">
                          <a:effectLst/>
                          <a:latin typeface="Times New Roman" panose="02020603050405020304" pitchFamily="18" charset="0"/>
                          <a:ea typeface="Times New Roman" panose="02020603050405020304" pitchFamily="18" charset="0"/>
                          <a:cs typeface="Palatino Linotype" panose="02040502050505030304" pitchFamily="18" charset="0"/>
                        </a:rPr>
                        <a:t>Sub Category name</a:t>
                      </a:r>
                      <a:endParaRPr lang="en-IN"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r>
            </a:tbl>
          </a:graphicData>
        </a:graphic>
      </p:graphicFrame>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3463" y="1596886"/>
            <a:ext cx="8610600" cy="1293028"/>
          </a:xfrm>
          <a:solidFill>
            <a:schemeClr val="bg1"/>
          </a:solidFill>
        </p:spPr>
        <p:txBody>
          <a:bodyPr>
            <a:normAutofit/>
          </a:bodyPr>
          <a:lstStyle/>
          <a:p>
            <a:pPr algn="ctr"/>
            <a:r>
              <a:rPr lang="en-US" b="1" dirty="0" smtClean="0"/>
              <a:t>Table name:  </a:t>
            </a:r>
            <a:r>
              <a:rPr lang="en-US" b="1" dirty="0" err="1" smtClean="0"/>
              <a:t>main_cart</a:t>
            </a:r>
            <a:r>
              <a:rPr lang="en-US" dirty="0" smtClean="0"/>
              <a:t/>
            </a:r>
            <a:br>
              <a:rPr lang="en-US" dirty="0" smtClean="0"/>
            </a:b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83773831"/>
              </p:ext>
            </p:extLst>
          </p:nvPr>
        </p:nvGraphicFramePr>
        <p:xfrm>
          <a:off x="685800" y="3029803"/>
          <a:ext cx="10820400" cy="2173206"/>
        </p:xfrm>
        <a:graphic>
          <a:graphicData uri="http://schemas.openxmlformats.org/drawingml/2006/table">
            <a:tbl>
              <a:tblPr firstRow="1" bandRow="1">
                <a:tableStyleId>{5C22544A-7EE6-4342-B048-85BDC9FD1C3A}</a:tableStyleId>
              </a:tblPr>
              <a:tblGrid>
                <a:gridCol w="2705100"/>
                <a:gridCol w="2705100"/>
                <a:gridCol w="2705100"/>
                <a:gridCol w="2705100"/>
              </a:tblGrid>
              <a:tr h="176407">
                <a:tc>
                  <a:txBody>
                    <a:bodyPr/>
                    <a:lstStyle/>
                    <a:p>
                      <a:pPr algn="just">
                        <a:lnSpc>
                          <a:spcPct val="115000"/>
                        </a:lnSpc>
                        <a:spcAft>
                          <a:spcPts val="0"/>
                        </a:spcAft>
                        <a:tabLst>
                          <a:tab pos="1329690" algn="r"/>
                        </a:tabLst>
                      </a:pPr>
                      <a:r>
                        <a:rPr lang="en-US" sz="1800" b="1" dirty="0">
                          <a:latin typeface="Times New Roman"/>
                          <a:ea typeface="Times New Roman"/>
                          <a:cs typeface="Palatino Linotype"/>
                        </a:rPr>
                        <a:t>Field Name	</a:t>
                      </a:r>
                      <a:endParaRPr lang="en-US" sz="16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800" b="1">
                          <a:latin typeface="Times New Roman"/>
                          <a:ea typeface="Times New Roman"/>
                          <a:cs typeface="Palatino Linotype"/>
                        </a:rPr>
                        <a:t>Type</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800" b="1">
                          <a:latin typeface="Times New Roman"/>
                          <a:ea typeface="Times New Roman"/>
                          <a:cs typeface="Palatino Linotype"/>
                        </a:rPr>
                        <a:t>Constraints</a:t>
                      </a:r>
                      <a:endParaRPr lang="en-US" sz="160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1800" b="1" dirty="0">
                          <a:latin typeface="Times New Roman"/>
                          <a:ea typeface="Times New Roman"/>
                          <a:cs typeface="Palatino Linotype"/>
                        </a:rPr>
                        <a:t>Description</a:t>
                      </a:r>
                      <a:endParaRPr lang="en-US" sz="1600" dirty="0">
                        <a:latin typeface="Palatino Linotype"/>
                        <a:ea typeface="Palatino Linotype"/>
                        <a:cs typeface="Palatino Linotype"/>
                      </a:endParaRPr>
                    </a:p>
                  </a:txBody>
                  <a:tcPr marL="68580" marR="68580" marT="0" marB="0"/>
                </a:tc>
              </a:tr>
              <a:tr h="370840">
                <a:tc>
                  <a:txBody>
                    <a:bodyPr/>
                    <a:lstStyle/>
                    <a:p>
                      <a:pPr marL="0" marR="0" algn="just">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Palatino Linotype" panose="02040502050505030304" pitchFamily="18" charset="0"/>
                        </a:rPr>
                        <a:t>id</a:t>
                      </a:r>
                      <a:endParaRPr lang="en-IN"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Palatino Linotype" panose="02040502050505030304" pitchFamily="18" charset="0"/>
                        </a:rPr>
                        <a:t>int (11)</a:t>
                      </a:r>
                      <a:endParaRPr lang="en-IN"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Palatino Linotype" panose="02040502050505030304" pitchFamily="18" charset="0"/>
                        </a:rPr>
                        <a:t>Primary Key</a:t>
                      </a:r>
                      <a:endParaRPr lang="en-IN"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Palatino Linotype" panose="02040502050505030304" pitchFamily="18" charset="0"/>
                        </a:rPr>
                        <a:t>id</a:t>
                      </a:r>
                      <a:endParaRPr lang="en-IN"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r>
              <a:tr h="370840">
                <a:tc>
                  <a:txBody>
                    <a:bodyPr/>
                    <a:lstStyle/>
                    <a:p>
                      <a:pPr marL="0" marR="0" algn="just">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Palatino Linotype" panose="02040502050505030304" pitchFamily="18" charset="0"/>
                        </a:rPr>
                        <a:t>Product_id</a:t>
                      </a:r>
                      <a:endParaRPr lang="en-IN"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Palatino Linotype" panose="02040502050505030304" pitchFamily="18" charset="0"/>
                        </a:rPr>
                        <a:t>varchar (100)</a:t>
                      </a:r>
                      <a:endParaRPr lang="en-IN"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Palatino Linotype" panose="02040502050505030304" pitchFamily="18" charset="0"/>
                        </a:rPr>
                        <a:t>Not null</a:t>
                      </a:r>
                      <a:endParaRPr lang="en-IN"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Palatino Linotype" panose="02040502050505030304" pitchFamily="18" charset="0"/>
                        </a:rPr>
                        <a:t>Product_id</a:t>
                      </a:r>
                      <a:endParaRPr lang="en-IN"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r>
              <a:tr h="374378">
                <a:tc>
                  <a:txBody>
                    <a:bodyPr/>
                    <a:lstStyle/>
                    <a:p>
                      <a:pPr marL="0" marR="0" algn="just">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Palatino Linotype" panose="02040502050505030304" pitchFamily="18" charset="0"/>
                        </a:rPr>
                        <a:t>number</a:t>
                      </a:r>
                      <a:endParaRPr lang="en-IN"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Palatino Linotype" panose="02040502050505030304" pitchFamily="18" charset="0"/>
                        </a:rPr>
                        <a:t>integer</a:t>
                      </a:r>
                      <a:endParaRPr lang="en-IN"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Palatino Linotype" panose="02040502050505030304" pitchFamily="18" charset="0"/>
                        </a:rPr>
                        <a:t>Not null</a:t>
                      </a:r>
                      <a:endParaRPr lang="en-IN"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Palatino Linotype" panose="02040502050505030304" pitchFamily="18" charset="0"/>
                        </a:rPr>
                        <a:t>number</a:t>
                      </a:r>
                      <a:endParaRPr lang="en-IN"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r>
              <a:tr h="370840">
                <a:tc>
                  <a:txBody>
                    <a:bodyPr/>
                    <a:lstStyle/>
                    <a:p>
                      <a:pPr marL="0" marR="0" algn="just">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Palatino Linotype" panose="02040502050505030304" pitchFamily="18" charset="0"/>
                        </a:rPr>
                        <a:t>User_id</a:t>
                      </a:r>
                      <a:endParaRPr lang="en-IN"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Palatino Linotype" panose="02040502050505030304" pitchFamily="18" charset="0"/>
                        </a:rPr>
                        <a:t>integer</a:t>
                      </a:r>
                      <a:endParaRPr lang="en-IN"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Palatino Linotype" panose="02040502050505030304" pitchFamily="18" charset="0"/>
                        </a:rPr>
                        <a:t>Foreign key</a:t>
                      </a:r>
                      <a:endParaRPr lang="en-IN"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Palatino Linotype" panose="02040502050505030304" pitchFamily="18" charset="0"/>
                        </a:rPr>
                        <a:t>User_id</a:t>
                      </a:r>
                      <a:endParaRPr lang="en-IN"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r>
              <a:tr h="370840">
                <a:tc>
                  <a:txBody>
                    <a:bodyPr/>
                    <a:lstStyle/>
                    <a:p>
                      <a:pPr marL="0" marR="0" algn="just">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Palatino Linotype" panose="02040502050505030304" pitchFamily="18" charset="0"/>
                        </a:rPr>
                        <a:t>Product_size</a:t>
                      </a:r>
                      <a:endParaRPr lang="en-IN"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Palatino Linotype" panose="02040502050505030304" pitchFamily="18" charset="0"/>
                        </a:rPr>
                        <a:t>varchar (20)</a:t>
                      </a:r>
                      <a:endParaRPr lang="en-IN"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Palatino Linotype" panose="02040502050505030304" pitchFamily="18" charset="0"/>
                        </a:rPr>
                        <a:t>Not null</a:t>
                      </a:r>
                      <a:endParaRPr lang="en-IN"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2000" dirty="0">
                          <a:effectLst/>
                          <a:latin typeface="Times New Roman" panose="02020603050405020304" pitchFamily="18" charset="0"/>
                          <a:ea typeface="Times New Roman" panose="02020603050405020304" pitchFamily="18" charset="0"/>
                          <a:cs typeface="Palatino Linotype" panose="02040502050505030304" pitchFamily="18" charset="0"/>
                        </a:rPr>
                        <a:t>Product_size</a:t>
                      </a:r>
                      <a:endParaRPr lang="en-IN"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r>
            </a:tbl>
          </a:graphicData>
        </a:graphic>
      </p:graphicFrame>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1815" y="1119215"/>
            <a:ext cx="5760493" cy="1293028"/>
          </a:xfrm>
        </p:spPr>
        <p:txBody>
          <a:bodyPr>
            <a:normAutofit fontScale="90000"/>
          </a:bodyPr>
          <a:lstStyle/>
          <a:p>
            <a:pPr algn="just"/>
            <a:r>
              <a:rPr lang="en-US" b="1" dirty="0" smtClean="0"/>
              <a:t>         </a:t>
            </a:r>
            <a:r>
              <a:rPr lang="en-US" b="1" dirty="0" err="1" smtClean="0"/>
              <a:t>Tablename</a:t>
            </a:r>
            <a:r>
              <a:rPr lang="en-US" b="1" dirty="0" smtClean="0"/>
              <a:t>:  saler_productreview</a:t>
            </a:r>
            <a:r>
              <a:rPr lang="en-US" dirty="0" smtClean="0"/>
              <a:t/>
            </a:r>
            <a:br>
              <a:rPr lang="en-US" dirty="0" smtClean="0"/>
            </a:b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62498915"/>
              </p:ext>
            </p:extLst>
          </p:nvPr>
        </p:nvGraphicFramePr>
        <p:xfrm>
          <a:off x="2227997" y="2552130"/>
          <a:ext cx="8656320" cy="2276268"/>
        </p:xfrm>
        <a:graphic>
          <a:graphicData uri="http://schemas.openxmlformats.org/drawingml/2006/table">
            <a:tbl>
              <a:tblPr firstRow="1" bandRow="1">
                <a:tableStyleId>{5C22544A-7EE6-4342-B048-85BDC9FD1C3A}</a:tableStyleId>
              </a:tblPr>
              <a:tblGrid>
                <a:gridCol w="2164080"/>
                <a:gridCol w="2164080"/>
                <a:gridCol w="2164080"/>
                <a:gridCol w="2164080"/>
              </a:tblGrid>
              <a:tr h="379378">
                <a:tc>
                  <a:txBody>
                    <a:bodyPr/>
                    <a:lstStyle/>
                    <a:p>
                      <a:pPr algn="just">
                        <a:lnSpc>
                          <a:spcPct val="115000"/>
                        </a:lnSpc>
                        <a:spcAft>
                          <a:spcPts val="0"/>
                        </a:spcAft>
                        <a:tabLst>
                          <a:tab pos="1329690" algn="r"/>
                        </a:tabLst>
                      </a:pPr>
                      <a:r>
                        <a:rPr lang="en-US" sz="2000" b="1" dirty="0">
                          <a:latin typeface="Times New Roman"/>
                          <a:ea typeface="Times New Roman"/>
                          <a:cs typeface="Palatino Linotype"/>
                        </a:rPr>
                        <a:t>Field Name	</a:t>
                      </a:r>
                      <a:endParaRPr lang="en-US" sz="18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2000" b="1" dirty="0">
                          <a:latin typeface="Times New Roman"/>
                          <a:ea typeface="Times New Roman"/>
                          <a:cs typeface="Palatino Linotype"/>
                        </a:rPr>
                        <a:t>Type</a:t>
                      </a:r>
                      <a:endParaRPr lang="en-US" sz="18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2000" b="1" dirty="0">
                          <a:latin typeface="Times New Roman"/>
                          <a:ea typeface="Times New Roman"/>
                          <a:cs typeface="Palatino Linotype"/>
                        </a:rPr>
                        <a:t>Constraints</a:t>
                      </a:r>
                      <a:endParaRPr lang="en-US" sz="1800" dirty="0">
                        <a:latin typeface="Palatino Linotype"/>
                        <a:ea typeface="Palatino Linotype"/>
                        <a:cs typeface="Palatino Linotype"/>
                      </a:endParaRPr>
                    </a:p>
                  </a:txBody>
                  <a:tcPr marL="68580" marR="68580" marT="0" marB="0"/>
                </a:tc>
                <a:tc>
                  <a:txBody>
                    <a:bodyPr/>
                    <a:lstStyle/>
                    <a:p>
                      <a:pPr algn="just">
                        <a:lnSpc>
                          <a:spcPct val="115000"/>
                        </a:lnSpc>
                        <a:spcAft>
                          <a:spcPts val="0"/>
                        </a:spcAft>
                      </a:pPr>
                      <a:r>
                        <a:rPr lang="en-US" sz="2000" b="1" dirty="0">
                          <a:latin typeface="Times New Roman"/>
                          <a:ea typeface="Times New Roman"/>
                          <a:cs typeface="Palatino Linotype"/>
                        </a:rPr>
                        <a:t>Description</a:t>
                      </a:r>
                      <a:endParaRPr lang="en-US" sz="1800" dirty="0">
                        <a:latin typeface="Palatino Linotype"/>
                        <a:ea typeface="Palatino Linotype"/>
                        <a:cs typeface="Palatino Linotype"/>
                      </a:endParaRPr>
                    </a:p>
                  </a:txBody>
                  <a:tcPr marL="68580" marR="68580" marT="0" marB="0"/>
                </a:tc>
              </a:tr>
              <a:tr h="379378">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id</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int (11)</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Primary Key</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id</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r>
              <a:tr h="379378">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review</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Text</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Not null</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review</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r>
              <a:tr h="379378">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Time</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Datetime</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Not null</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Time</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r>
              <a:tr h="379378">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Product_id</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integer</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Foreign key</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Product_id</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r>
              <a:tr h="379378">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User_id</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Palatino Linotype" panose="02040502050505030304" pitchFamily="18" charset="0"/>
                        </a:rPr>
                        <a:t>integer</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Palatino Linotype" panose="02040502050505030304" pitchFamily="18" charset="0"/>
                        </a:rPr>
                        <a:t>Foreign key</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gn="just">
                        <a:lnSpc>
                          <a:spcPct val="115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Palatino Linotype" panose="02040502050505030304" pitchFamily="18" charset="0"/>
                        </a:rPr>
                        <a:t>User_id</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r>
            </a:tbl>
          </a:graphicData>
        </a:graphic>
      </p:graphicFrame>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A38A195E-584A-485A-BECD-66468900B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40177A7-740C-43C7-8F2D-BD7067F12C9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xmlns="" id="{FF525AAA-82CE-4027-A26C-B0EFFD856F2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xmlns="" id="{A389EA88-8D83-4F3F-A4C1-4B16E2377F9E}"/>
              </a:ext>
            </a:extLst>
          </p:cNvPr>
          <p:cNvSpPr>
            <a:spLocks noGrp="1"/>
          </p:cNvSpPr>
          <p:nvPr>
            <p:ph type="title"/>
          </p:nvPr>
        </p:nvSpPr>
        <p:spPr>
          <a:xfrm>
            <a:off x="4090507" y="1"/>
            <a:ext cx="7020838" cy="1011381"/>
          </a:xfrm>
        </p:spPr>
        <p:txBody>
          <a:bodyPr>
            <a:normAutofit fontScale="90000"/>
          </a:bodyPr>
          <a:lstStyle/>
          <a:p>
            <a:pPr algn="ctr"/>
            <a:r>
              <a:rPr lang="en-IN" dirty="0" smtClean="0"/>
              <a:t/>
            </a:r>
            <a:br>
              <a:rPr lang="en-IN" dirty="0" smtClean="0"/>
            </a:br>
            <a:r>
              <a:rPr lang="en-IN" b="1" dirty="0" smtClean="0"/>
              <a:t> </a:t>
            </a:r>
            <a:br>
              <a:rPr lang="en-IN" b="1" dirty="0" smtClean="0"/>
            </a:br>
            <a:endParaRPr lang="en-US" b="1" dirty="0">
              <a:latin typeface="Book Antiqua" pitchFamily="18" charset="0"/>
            </a:endParaRPr>
          </a:p>
        </p:txBody>
      </p:sp>
      <p:sp>
        <p:nvSpPr>
          <p:cNvPr id="3" name="Content Placeholder 2">
            <a:extLst>
              <a:ext uri="{FF2B5EF4-FFF2-40B4-BE49-F238E27FC236}">
                <a16:creationId xmlns:a16="http://schemas.microsoft.com/office/drawing/2014/main" xmlns="" id="{9F541FAF-730D-47FE-9638-C05616C31320}"/>
              </a:ext>
            </a:extLst>
          </p:cNvPr>
          <p:cNvSpPr>
            <a:spLocks noGrp="1"/>
          </p:cNvSpPr>
          <p:nvPr>
            <p:ph idx="1"/>
          </p:nvPr>
        </p:nvSpPr>
        <p:spPr>
          <a:xfrm>
            <a:off x="3567448" y="318656"/>
            <a:ext cx="8032554" cy="6539344"/>
          </a:xfrm>
        </p:spPr>
        <p:txBody>
          <a:bodyPr>
            <a:noAutofit/>
          </a:bodyPr>
          <a:lstStyle/>
          <a:p>
            <a:pPr>
              <a:buNone/>
            </a:pPr>
            <a:r>
              <a:rPr lang="en-US" sz="2800" b="1" dirty="0" smtClean="0"/>
              <a:t> </a:t>
            </a:r>
            <a:r>
              <a:rPr lang="en-US" sz="3600" b="1" dirty="0" smtClean="0"/>
              <a:t>Entity Relationship diagram</a:t>
            </a:r>
            <a:r>
              <a:rPr lang="en-US" sz="4400" b="1" dirty="0" smtClean="0"/>
              <a:t>:</a:t>
            </a:r>
          </a:p>
          <a:p>
            <a:pPr>
              <a:buNone/>
            </a:pPr>
            <a:endParaRPr lang="en-US" sz="1100" dirty="0" smtClean="0"/>
          </a:p>
          <a:p>
            <a:pPr>
              <a:buNone/>
            </a:pPr>
            <a:r>
              <a:rPr lang="en-US" sz="2800" dirty="0" smtClean="0"/>
              <a:t>  </a:t>
            </a:r>
            <a:r>
              <a:rPr lang="en-US" sz="2800" dirty="0" smtClean="0">
                <a:latin typeface="Cambria" pitchFamily="18" charset="0"/>
                <a:ea typeface="Cambria" pitchFamily="18" charset="0"/>
              </a:rPr>
              <a:t>ER diagram is a graphical representation used to visualize the structure of a database system.</a:t>
            </a:r>
          </a:p>
          <a:p>
            <a:pPr>
              <a:buNone/>
            </a:pPr>
            <a:endParaRPr lang="en-US" sz="2400" dirty="0" smtClean="0">
              <a:latin typeface="Cambria" pitchFamily="18" charset="0"/>
              <a:ea typeface="Cambria" pitchFamily="18" charset="0"/>
            </a:endParaRPr>
          </a:p>
          <a:p>
            <a:pPr>
              <a:buNone/>
            </a:pPr>
            <a:r>
              <a:rPr lang="en-US" sz="2800" dirty="0" smtClean="0">
                <a:latin typeface="Cambria" pitchFamily="18" charset="0"/>
                <a:ea typeface="Cambria" pitchFamily="18" charset="0"/>
              </a:rPr>
              <a:t>   It helps in understanding the relationships between the system and how they are connected.</a:t>
            </a:r>
            <a:endParaRPr lang="en-US" sz="2800" dirty="0" smtClean="0"/>
          </a:p>
          <a:p>
            <a:endParaRPr lang="en-IN" sz="3200" b="1" dirty="0" smtClean="0">
              <a:sym typeface="+mn-ea"/>
            </a:endParaRPr>
          </a:p>
          <a:p>
            <a:pPr marL="0" indent="0">
              <a:buNone/>
            </a:pPr>
            <a:r>
              <a:rPr lang="en-US" sz="3200" b="1" dirty="0" smtClean="0">
                <a:latin typeface="Arial" panose="020B0604020202020204" pitchFamily="34" charset="0"/>
                <a:ea typeface="Calibri" panose="020F0502020204030204" charset="0"/>
                <a:cs typeface="Arial" panose="020B0604020202020204" pitchFamily="34" charset="0"/>
                <a:sym typeface="+mn-ea"/>
              </a:rPr>
              <a:t>							</a:t>
            </a:r>
            <a:endParaRPr lang="en-US" sz="3200" dirty="0" smtClean="0">
              <a:latin typeface="Arial" panose="020B0604020202020204" pitchFamily="34" charset="0"/>
              <a:cs typeface="Arial" panose="020B0604020202020204" pitchFamily="34" charset="0"/>
            </a:endParaRPr>
          </a:p>
          <a:p>
            <a:endParaRPr lang="en-US" sz="3600" dirty="0" smtClean="0"/>
          </a:p>
          <a:p>
            <a:pPr>
              <a:buNone/>
            </a:pPr>
            <a:endParaRPr lang="en-US" sz="3600" b="1" dirty="0" smtClean="0">
              <a:latin typeface="Book Antiqua" pitchFamily="18" charset="0"/>
            </a:endParaRPr>
          </a:p>
        </p:txBody>
      </p:sp>
    </p:spTree>
    <p:extLst>
      <p:ext uri="{BB962C8B-B14F-4D97-AF65-F5344CB8AC3E}">
        <p14:creationId xmlns:p14="http://schemas.microsoft.com/office/powerpoint/2010/main" val="2194233190"/>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A38A195E-584A-485A-BECD-66468900B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40177A7-740C-43C7-8F2D-BD7067F12C9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xmlns="" id="{FF525AAA-82CE-4027-A26C-B0EFFD856F2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xmlns="" id="{A389EA88-8D83-4F3F-A4C1-4B16E2377F9E}"/>
              </a:ext>
            </a:extLst>
          </p:cNvPr>
          <p:cNvSpPr>
            <a:spLocks noGrp="1"/>
          </p:cNvSpPr>
          <p:nvPr>
            <p:ph type="title"/>
          </p:nvPr>
        </p:nvSpPr>
        <p:spPr>
          <a:xfrm>
            <a:off x="4090507" y="1"/>
            <a:ext cx="7020838" cy="1011381"/>
          </a:xfrm>
        </p:spPr>
        <p:txBody>
          <a:bodyPr>
            <a:normAutofit fontScale="90000"/>
          </a:bodyPr>
          <a:lstStyle/>
          <a:p>
            <a:pPr algn="ctr"/>
            <a:r>
              <a:rPr lang="en-IN" dirty="0" smtClean="0"/>
              <a:t/>
            </a:r>
            <a:br>
              <a:rPr lang="en-IN" dirty="0" smtClean="0"/>
            </a:br>
            <a:r>
              <a:rPr lang="en-IN" b="1" dirty="0" smtClean="0"/>
              <a:t> </a:t>
            </a:r>
            <a:br>
              <a:rPr lang="en-IN" b="1" dirty="0" smtClean="0"/>
            </a:br>
            <a:endParaRPr lang="en-US" b="1" dirty="0">
              <a:latin typeface="Book Antiqua" pitchFamily="18" charset="0"/>
            </a:endParaRPr>
          </a:p>
        </p:txBody>
      </p:sp>
      <p:sp>
        <p:nvSpPr>
          <p:cNvPr id="3" name="Content Placeholder 2">
            <a:extLst>
              <a:ext uri="{FF2B5EF4-FFF2-40B4-BE49-F238E27FC236}">
                <a16:creationId xmlns:a16="http://schemas.microsoft.com/office/drawing/2014/main" xmlns="" id="{9F541FAF-730D-47FE-9638-C05616C31320}"/>
              </a:ext>
            </a:extLst>
          </p:cNvPr>
          <p:cNvSpPr>
            <a:spLocks noGrp="1"/>
          </p:cNvSpPr>
          <p:nvPr>
            <p:ph idx="1"/>
          </p:nvPr>
        </p:nvSpPr>
        <p:spPr>
          <a:xfrm>
            <a:off x="3893127" y="115910"/>
            <a:ext cx="7706875" cy="6168980"/>
          </a:xfrm>
        </p:spPr>
        <p:txBody>
          <a:bodyPr>
            <a:noAutofit/>
          </a:bodyPr>
          <a:lstStyle/>
          <a:p>
            <a:pPr>
              <a:buNone/>
            </a:pPr>
            <a:r>
              <a:rPr lang="en-US" sz="2800" b="1" dirty="0" smtClean="0"/>
              <a:t>Symbols and Notations:</a:t>
            </a:r>
          </a:p>
          <a:p>
            <a:pPr>
              <a:buNone/>
            </a:pPr>
            <a:endParaRPr lang="en-US" sz="2000" b="1" dirty="0" smtClean="0"/>
          </a:p>
          <a:p>
            <a:endParaRPr lang="en-US" sz="2000" b="1" dirty="0"/>
          </a:p>
          <a:p>
            <a:pPr marL="0" indent="0">
              <a:buNone/>
            </a:pPr>
            <a:endParaRPr lang="en-US" sz="2000" b="1" dirty="0"/>
          </a:p>
          <a:p>
            <a:r>
              <a:rPr lang="en-US" sz="2800" b="1" i="1" dirty="0" smtClean="0"/>
              <a:t>Entity</a:t>
            </a:r>
            <a:r>
              <a:rPr lang="en-US" sz="3200" b="1" dirty="0" smtClean="0"/>
              <a:t>    </a:t>
            </a:r>
            <a:r>
              <a:rPr lang="en-US" sz="2400" b="1" dirty="0" smtClean="0"/>
              <a:t>                 </a:t>
            </a:r>
            <a:endParaRPr lang="en-US" sz="2400" dirty="0" smtClean="0"/>
          </a:p>
          <a:p>
            <a:pPr marL="0" indent="0">
              <a:buNone/>
            </a:pPr>
            <a:endParaRPr lang="en-US" sz="2400" dirty="0"/>
          </a:p>
          <a:p>
            <a:pPr marL="0" indent="0">
              <a:buNone/>
            </a:pPr>
            <a:endParaRPr lang="en-US" sz="2400" dirty="0" smtClean="0"/>
          </a:p>
          <a:p>
            <a:r>
              <a:rPr lang="en-IN" sz="2800" b="1" i="1" dirty="0" smtClean="0">
                <a:sym typeface="+mn-ea"/>
              </a:rPr>
              <a:t>Relationship</a:t>
            </a:r>
            <a:r>
              <a:rPr lang="en-US" altLang="en-IN" sz="3200" b="1" dirty="0" smtClean="0">
                <a:sym typeface="+mn-ea"/>
              </a:rPr>
              <a:t>                                                                 </a:t>
            </a:r>
            <a:endParaRPr lang="en-IN" sz="3200" b="1" dirty="0" smtClean="0">
              <a:sym typeface="+mn-ea"/>
            </a:endParaRPr>
          </a:p>
          <a:p>
            <a:pPr marL="0" indent="0">
              <a:buNone/>
            </a:pPr>
            <a:endParaRPr lang="en-IN" sz="3200" b="1" dirty="0" smtClean="0">
              <a:sym typeface="+mn-ea"/>
            </a:endParaRPr>
          </a:p>
          <a:p>
            <a:pPr marL="0" indent="0">
              <a:buNone/>
            </a:pPr>
            <a:endParaRPr lang="en-IN" sz="3200" b="1" dirty="0" smtClean="0">
              <a:sym typeface="+mn-ea"/>
            </a:endParaRPr>
          </a:p>
          <a:p>
            <a:r>
              <a:rPr lang="en-US" sz="3200" dirty="0" smtClean="0">
                <a:latin typeface="Times New Roman" panose="02020603050405020304" pitchFamily="18" charset="0"/>
                <a:ea typeface="Calibri" panose="020F0502020204030204" charset="0"/>
                <a:cs typeface="Times New Roman" panose="02020603050405020304" pitchFamily="18" charset="0"/>
                <a:sym typeface="+mn-ea"/>
              </a:rPr>
              <a:t> </a:t>
            </a:r>
            <a:r>
              <a:rPr lang="en-US" sz="2800" b="1" i="1" dirty="0" smtClean="0">
                <a:latin typeface="Arial" panose="020B0604020202020204" pitchFamily="34" charset="0"/>
                <a:ea typeface="Calibri" panose="020F0502020204030204" charset="0"/>
                <a:cs typeface="Arial" panose="020B0604020202020204" pitchFamily="34" charset="0"/>
                <a:sym typeface="+mn-ea"/>
              </a:rPr>
              <a:t>Attribute </a:t>
            </a:r>
            <a:r>
              <a:rPr lang="en-US" sz="3200" b="1" dirty="0" smtClean="0">
                <a:latin typeface="Arial" panose="020B0604020202020204" pitchFamily="34" charset="0"/>
                <a:ea typeface="Calibri" panose="020F0502020204030204" charset="0"/>
                <a:cs typeface="Arial" panose="020B0604020202020204" pitchFamily="34" charset="0"/>
                <a:sym typeface="+mn-ea"/>
              </a:rPr>
              <a:t>							</a:t>
            </a:r>
            <a:endParaRPr lang="en-US" sz="3200" dirty="0" smtClean="0">
              <a:latin typeface="Arial" panose="020B0604020202020204" pitchFamily="34" charset="0"/>
              <a:cs typeface="Arial" panose="020B0604020202020204" pitchFamily="34" charset="0"/>
            </a:endParaRPr>
          </a:p>
          <a:p>
            <a:endParaRPr lang="en-US" sz="3600" dirty="0" smtClean="0"/>
          </a:p>
          <a:p>
            <a:pPr>
              <a:buNone/>
            </a:pPr>
            <a:endParaRPr lang="en-US" sz="3600" b="1" dirty="0" smtClean="0">
              <a:latin typeface="Book Antiqua" pitchFamily="18" charset="0"/>
            </a:endParaRPr>
          </a:p>
        </p:txBody>
      </p:sp>
      <p:sp>
        <p:nvSpPr>
          <p:cNvPr id="7" name="Rectangle 2"/>
          <p:cNvSpPr>
            <a:spLocks noChangeArrowheads="1"/>
          </p:cNvSpPr>
          <p:nvPr/>
        </p:nvSpPr>
        <p:spPr bwMode="auto">
          <a:xfrm>
            <a:off x="7039906" y="1854558"/>
            <a:ext cx="1699924" cy="607819"/>
          </a:xfrm>
          <a:prstGeom prst="rect">
            <a:avLst/>
          </a:prstGeom>
          <a:solidFill>
            <a:srgbClr val="FFFFFF"/>
          </a:solidFill>
          <a:ln w="25400">
            <a:solidFill>
              <a:srgbClr val="000000"/>
            </a:solidFill>
            <a:miter lim="800000"/>
          </a:ln>
        </p:spPr>
        <p:txBody>
          <a:bodyPr vert="horz" wrap="square" lIns="91440" tIns="45720" rIns="91440" bIns="45720" numCol="1" anchor="ctr" anchorCtr="0" compatLnSpc="1"/>
          <a:lstStyle/>
          <a:p>
            <a:endParaRPr lang="en-IN" dirty="0"/>
          </a:p>
        </p:txBody>
      </p:sp>
      <p:sp>
        <p:nvSpPr>
          <p:cNvPr id="9" name="Diamond 24"/>
          <p:cNvSpPr>
            <a:spLocks noChangeArrowheads="1"/>
          </p:cNvSpPr>
          <p:nvPr/>
        </p:nvSpPr>
        <p:spPr bwMode="auto">
          <a:xfrm>
            <a:off x="7204389" y="2968467"/>
            <a:ext cx="1189615" cy="1094509"/>
          </a:xfrm>
          <a:prstGeom prst="diamond">
            <a:avLst/>
          </a:prstGeom>
          <a:solidFill>
            <a:srgbClr val="FFFFFF"/>
          </a:solidFill>
          <a:ln w="25400">
            <a:solidFill>
              <a:srgbClr val="000000"/>
            </a:solid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dirty="0">
                <a:ln>
                  <a:noFill/>
                </a:ln>
                <a:solidFill>
                  <a:schemeClr val="tx1"/>
                </a:solidFill>
                <a:effectLst/>
                <a:latin typeface="Calibri" panose="020F0502020204030204" charset="0"/>
                <a:ea typeface="Calibri" panose="020F0502020204030204" charset="0"/>
                <a:cs typeface="Times New Roman" panose="02020603050405020304" pitchFamily="18" charset="0"/>
              </a:rPr>
              <a:t>   </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1" name="Oval 27"/>
          <p:cNvSpPr>
            <a:spLocks noChangeArrowheads="1"/>
          </p:cNvSpPr>
          <p:nvPr/>
        </p:nvSpPr>
        <p:spPr bwMode="auto">
          <a:xfrm>
            <a:off x="7230334" y="4763492"/>
            <a:ext cx="1319068" cy="820882"/>
          </a:xfrm>
          <a:prstGeom prst="ellipse">
            <a:avLst/>
          </a:prstGeom>
          <a:solidFill>
            <a:srgbClr val="FFFFFF"/>
          </a:solidFill>
          <a:ln w="25400">
            <a:solidFill>
              <a:srgbClr val="000000"/>
            </a:solidFill>
            <a:round/>
          </a:ln>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06386118"/>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A38A195E-584A-485A-BECD-66468900B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40177A7-740C-43C7-8F2D-BD7067F12C9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xmlns="" id="{FF525AAA-82CE-4027-A26C-B0EFFD856F2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xmlns="" id="{A389EA88-8D83-4F3F-A4C1-4B16E2377F9E}"/>
              </a:ext>
            </a:extLst>
          </p:cNvPr>
          <p:cNvSpPr>
            <a:spLocks noGrp="1"/>
          </p:cNvSpPr>
          <p:nvPr>
            <p:ph type="title"/>
          </p:nvPr>
        </p:nvSpPr>
        <p:spPr>
          <a:xfrm>
            <a:off x="4090507" y="1"/>
            <a:ext cx="7020838" cy="1011381"/>
          </a:xfrm>
        </p:spPr>
        <p:txBody>
          <a:bodyPr>
            <a:normAutofit fontScale="90000"/>
          </a:bodyPr>
          <a:lstStyle/>
          <a:p>
            <a:pPr algn="ctr"/>
            <a:r>
              <a:rPr lang="en-IN" dirty="0" smtClean="0"/>
              <a:t/>
            </a:r>
            <a:br>
              <a:rPr lang="en-IN" dirty="0" smtClean="0"/>
            </a:br>
            <a:r>
              <a:rPr lang="en-IN" b="1" dirty="0" smtClean="0"/>
              <a:t> </a:t>
            </a:r>
            <a:br>
              <a:rPr lang="en-IN" b="1" dirty="0" smtClean="0"/>
            </a:br>
            <a:endParaRPr lang="en-US" b="1" dirty="0">
              <a:latin typeface="Book Antiqua" pitchFamily="18" charset="0"/>
            </a:endParaRPr>
          </a:p>
        </p:txBody>
      </p:sp>
      <p:sp>
        <p:nvSpPr>
          <p:cNvPr id="3" name="Content Placeholder 2">
            <a:extLst>
              <a:ext uri="{FF2B5EF4-FFF2-40B4-BE49-F238E27FC236}">
                <a16:creationId xmlns:a16="http://schemas.microsoft.com/office/drawing/2014/main" xmlns="" id="{9F541FAF-730D-47FE-9638-C05616C31320}"/>
              </a:ext>
            </a:extLst>
          </p:cNvPr>
          <p:cNvSpPr>
            <a:spLocks noGrp="1"/>
          </p:cNvSpPr>
          <p:nvPr>
            <p:ph idx="1"/>
          </p:nvPr>
        </p:nvSpPr>
        <p:spPr>
          <a:xfrm>
            <a:off x="3747488" y="167425"/>
            <a:ext cx="7706875" cy="6914324"/>
          </a:xfrm>
        </p:spPr>
        <p:txBody>
          <a:bodyPr>
            <a:noAutofit/>
          </a:bodyPr>
          <a:lstStyle/>
          <a:p>
            <a:pPr>
              <a:buNone/>
            </a:pPr>
            <a:endParaRPr lang="en-US" sz="2400" b="1" i="1" dirty="0" smtClean="0"/>
          </a:p>
          <a:p>
            <a:pPr>
              <a:buNone/>
            </a:pPr>
            <a:r>
              <a:rPr lang="en-US" sz="2400" b="1" i="1" dirty="0" smtClean="0"/>
              <a:t>Weak Entity                            </a:t>
            </a:r>
            <a:endParaRPr lang="en-US" sz="2400" i="1" dirty="0" smtClean="0"/>
          </a:p>
          <a:p>
            <a:pPr>
              <a:buNone/>
            </a:pPr>
            <a:r>
              <a:rPr lang="en-US" sz="2400" b="1" i="1" dirty="0" smtClean="0"/>
              <a:t> </a:t>
            </a:r>
            <a:endParaRPr lang="en-US" sz="2400" i="1" dirty="0" smtClean="0"/>
          </a:p>
          <a:p>
            <a:pPr>
              <a:buNone/>
            </a:pPr>
            <a:r>
              <a:rPr lang="en-US" sz="2800" b="1" dirty="0" smtClean="0"/>
              <a:t> </a:t>
            </a:r>
            <a:endParaRPr lang="en-US" sz="2800" dirty="0" smtClean="0"/>
          </a:p>
          <a:p>
            <a:pPr>
              <a:buNone/>
            </a:pPr>
            <a:r>
              <a:rPr lang="en-US" sz="2800" b="1" dirty="0" smtClean="0"/>
              <a:t> </a:t>
            </a:r>
            <a:endParaRPr lang="en-US" sz="2800" dirty="0" smtClean="0"/>
          </a:p>
          <a:p>
            <a:pPr>
              <a:buNone/>
            </a:pPr>
            <a:r>
              <a:rPr lang="en-US" sz="2800" b="1" dirty="0" smtClean="0"/>
              <a:t> </a:t>
            </a:r>
            <a:endParaRPr lang="en-US" sz="2800" dirty="0" smtClean="0"/>
          </a:p>
          <a:p>
            <a:pPr>
              <a:buNone/>
            </a:pPr>
            <a:r>
              <a:rPr lang="en-US" sz="2400" b="1" i="1" dirty="0" smtClean="0"/>
              <a:t>Weak Entity Relationship                           </a:t>
            </a:r>
            <a:endParaRPr lang="en-US" sz="2400" i="1" dirty="0" smtClean="0"/>
          </a:p>
          <a:p>
            <a:pPr>
              <a:buNone/>
            </a:pPr>
            <a:r>
              <a:rPr lang="en-US" sz="2800" dirty="0" smtClean="0"/>
              <a:t> </a:t>
            </a:r>
          </a:p>
          <a:p>
            <a:pPr>
              <a:buNone/>
            </a:pPr>
            <a:r>
              <a:rPr lang="en-US" sz="2800" dirty="0" smtClean="0"/>
              <a:t> </a:t>
            </a:r>
          </a:p>
          <a:p>
            <a:pPr>
              <a:buNone/>
            </a:pPr>
            <a:r>
              <a:rPr lang="en-US" sz="2800" b="1" dirty="0" smtClean="0"/>
              <a:t> </a:t>
            </a:r>
            <a:endParaRPr lang="en-US" sz="2800" dirty="0" smtClean="0"/>
          </a:p>
          <a:p>
            <a:pPr>
              <a:buNone/>
            </a:pPr>
            <a:r>
              <a:rPr lang="en-US" sz="2800" b="1" dirty="0" smtClean="0"/>
              <a:t> </a:t>
            </a:r>
            <a:endParaRPr lang="en-US" sz="2800" dirty="0" smtClean="0"/>
          </a:p>
          <a:p>
            <a:pPr>
              <a:buNone/>
            </a:pPr>
            <a:r>
              <a:rPr lang="en-US" sz="2400" b="1" i="1" dirty="0" smtClean="0"/>
              <a:t>Multivalued Attribute                                 </a:t>
            </a:r>
            <a:endParaRPr lang="en-US" sz="2400" i="1" dirty="0" smtClean="0"/>
          </a:p>
          <a:p>
            <a:pPr>
              <a:buNone/>
            </a:pPr>
            <a:endParaRPr lang="en-US" sz="2800" b="1" dirty="0" smtClean="0">
              <a:latin typeface="Book Antiqua" pitchFamily="18" charset="0"/>
            </a:endParaRPr>
          </a:p>
        </p:txBody>
      </p:sp>
      <p:sp>
        <p:nvSpPr>
          <p:cNvPr id="13" name="Rectangle 30"/>
          <p:cNvSpPr>
            <a:spLocks noChangeArrowheads="1"/>
          </p:cNvSpPr>
          <p:nvPr/>
        </p:nvSpPr>
        <p:spPr bwMode="auto">
          <a:xfrm>
            <a:off x="7657328" y="318864"/>
            <a:ext cx="1968789" cy="736889"/>
          </a:xfrm>
          <a:prstGeom prst="rect">
            <a:avLst/>
          </a:prstGeom>
          <a:solidFill>
            <a:srgbClr val="FFFFFF"/>
          </a:solidFill>
          <a:ln w="25400">
            <a:solidFill>
              <a:srgbClr val="000000"/>
            </a:solidFill>
            <a:miter lim="800000"/>
          </a:ln>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4" name="Diamond 226"/>
          <p:cNvSpPr>
            <a:spLocks noChangeArrowheads="1"/>
          </p:cNvSpPr>
          <p:nvPr/>
        </p:nvSpPr>
        <p:spPr bwMode="auto">
          <a:xfrm>
            <a:off x="8956374" y="2362917"/>
            <a:ext cx="1440160" cy="1296144"/>
          </a:xfrm>
          <a:prstGeom prst="diamond">
            <a:avLst/>
          </a:prstGeom>
          <a:solidFill>
            <a:srgbClr val="FFFFFF"/>
          </a:solidFill>
          <a:ln w="25400">
            <a:solidFill>
              <a:srgbClr val="000000"/>
            </a:solidFill>
            <a:miter lim="800000"/>
          </a:ln>
        </p:spPr>
        <p:txBody>
          <a:bodyPr vert="horz" wrap="square" lIns="91440" tIns="45720" rIns="91440" bIns="45720" numCol="1" anchor="ctr" anchorCtr="0" compatLnSpc="1"/>
          <a:lstStyle/>
          <a:p>
            <a:endParaRPr lang="en-IN" dirty="0"/>
          </a:p>
        </p:txBody>
      </p:sp>
      <p:sp>
        <p:nvSpPr>
          <p:cNvPr id="16" name="Diamond 15"/>
          <p:cNvSpPr/>
          <p:nvPr/>
        </p:nvSpPr>
        <p:spPr>
          <a:xfrm>
            <a:off x="8347166" y="1815738"/>
            <a:ext cx="2651760" cy="2338251"/>
          </a:xfrm>
          <a:prstGeom prst="diamon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p:cNvSpPr/>
          <p:nvPr/>
        </p:nvSpPr>
        <p:spPr>
          <a:xfrm>
            <a:off x="8069762" y="4741817"/>
            <a:ext cx="2380322" cy="1457303"/>
          </a:xfrm>
          <a:prstGeom prst="flowChartConnector">
            <a:avLst/>
          </a:prstGeom>
          <a:noFill/>
          <a:ln w="28575">
            <a:solidFill>
              <a:schemeClr val="tx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SimSun" panose="02010600030101010101" pitchFamily="2" charset="-122"/>
            </a:endParaRPr>
          </a:p>
        </p:txBody>
      </p:sp>
      <p:sp>
        <p:nvSpPr>
          <p:cNvPr id="18" name="Oval 17"/>
          <p:cNvSpPr/>
          <p:nvPr/>
        </p:nvSpPr>
        <p:spPr>
          <a:xfrm>
            <a:off x="8386354" y="5016137"/>
            <a:ext cx="1750423" cy="888273"/>
          </a:xfrm>
          <a:prstGeom prst="ellipse">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2"/>
          <p:cNvSpPr>
            <a:spLocks/>
          </p:cNvSpPr>
          <p:nvPr/>
        </p:nvSpPr>
        <p:spPr bwMode="auto">
          <a:xfrm>
            <a:off x="7791718" y="542406"/>
            <a:ext cx="1700011" cy="359116"/>
          </a:xfrm>
          <a:prstGeom prst="rect">
            <a:avLst/>
          </a:prstGeom>
          <a:solidFill>
            <a:srgbClr val="FFFFFF"/>
          </a:solidFill>
          <a:ln w="254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94233190"/>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A38A195E-584A-485A-BECD-66468900B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40177A7-740C-43C7-8F2D-BD7067F12C9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xmlns="" id="{FF525AAA-82CE-4027-A26C-B0EFFD856F2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xmlns="" id="{A389EA88-8D83-4F3F-A4C1-4B16E2377F9E}"/>
              </a:ext>
            </a:extLst>
          </p:cNvPr>
          <p:cNvSpPr>
            <a:spLocks noGrp="1"/>
          </p:cNvSpPr>
          <p:nvPr>
            <p:ph type="title"/>
          </p:nvPr>
        </p:nvSpPr>
        <p:spPr>
          <a:xfrm>
            <a:off x="4090507" y="1"/>
            <a:ext cx="7020838" cy="1011381"/>
          </a:xfrm>
        </p:spPr>
        <p:txBody>
          <a:bodyPr>
            <a:normAutofit fontScale="90000"/>
          </a:bodyPr>
          <a:lstStyle/>
          <a:p>
            <a:pPr algn="ctr"/>
            <a:r>
              <a:rPr lang="en-IN" dirty="0" smtClean="0"/>
              <a:t/>
            </a:r>
            <a:br>
              <a:rPr lang="en-IN" dirty="0" smtClean="0"/>
            </a:br>
            <a:r>
              <a:rPr lang="en-IN" b="1" dirty="0" smtClean="0"/>
              <a:t> </a:t>
            </a:r>
            <a:br>
              <a:rPr lang="en-IN" b="1" dirty="0" smtClean="0"/>
            </a:br>
            <a:endParaRPr lang="en-US" b="1" dirty="0">
              <a:latin typeface="Book Antiqua" pitchFamily="18" charset="0"/>
            </a:endParaRPr>
          </a:p>
        </p:txBody>
      </p:sp>
      <p:sp>
        <p:nvSpPr>
          <p:cNvPr id="3" name="Content Placeholder 2">
            <a:extLst>
              <a:ext uri="{FF2B5EF4-FFF2-40B4-BE49-F238E27FC236}">
                <a16:creationId xmlns:a16="http://schemas.microsoft.com/office/drawing/2014/main" xmlns="" id="{9F541FAF-730D-47FE-9638-C05616C31320}"/>
              </a:ext>
            </a:extLst>
          </p:cNvPr>
          <p:cNvSpPr>
            <a:spLocks noGrp="1"/>
          </p:cNvSpPr>
          <p:nvPr>
            <p:ph idx="1"/>
          </p:nvPr>
        </p:nvSpPr>
        <p:spPr>
          <a:xfrm>
            <a:off x="3893127" y="318656"/>
            <a:ext cx="7706875" cy="6539344"/>
          </a:xfrm>
        </p:spPr>
        <p:txBody>
          <a:bodyPr>
            <a:noAutofit/>
          </a:bodyPr>
          <a:lstStyle/>
          <a:p>
            <a:pPr marL="0" lvl="0" indent="0" eaLnBrk="0" fontAlgn="base" hangingPunct="0">
              <a:spcBef>
                <a:spcPct val="0"/>
              </a:spcBef>
              <a:spcAft>
                <a:spcPct val="0"/>
              </a:spcAft>
              <a:buClrTx/>
              <a:buSzTx/>
              <a:buNone/>
              <a:tabLst>
                <a:tab pos="1311275" algn="l"/>
                <a:tab pos="1645920" algn="l"/>
              </a:tabLst>
            </a:pPr>
            <a:r>
              <a:rPr lang="en-US" sz="2400" b="1" i="1" dirty="0" smtClean="0">
                <a:latin typeface="Arial" panose="020B0604020202020204" pitchFamily="34" charset="0"/>
                <a:ea typeface="Calibri" panose="020F0502020204030204" charset="0"/>
                <a:cs typeface="Arial" panose="020B0604020202020204" pitchFamily="34" charset="0"/>
                <a:sym typeface="+mn-ea"/>
              </a:rPr>
              <a:t>Key attribute                </a:t>
            </a:r>
            <a:r>
              <a:rPr lang="en-US" sz="2800" b="1" dirty="0" smtClean="0">
                <a:latin typeface="Arial" panose="020B0604020202020204" pitchFamily="34" charset="0"/>
                <a:ea typeface="Calibri" panose="020F0502020204030204" charset="0"/>
                <a:cs typeface="Arial" panose="020B0604020202020204" pitchFamily="34" charset="0"/>
                <a:sym typeface="+mn-ea"/>
              </a:rPr>
              <a:t>					</a:t>
            </a:r>
            <a:endParaRPr lang="en-US" sz="2800" dirty="0" smtClean="0">
              <a:latin typeface="Arial" panose="020B0604020202020204" pitchFamily="34" charset="0"/>
              <a:cs typeface="Arial" panose="020B0604020202020204" pitchFamily="34" charset="0"/>
            </a:endParaRPr>
          </a:p>
          <a:p>
            <a:pPr marL="0" lvl="0" indent="0" eaLnBrk="0" fontAlgn="base" hangingPunct="0">
              <a:spcBef>
                <a:spcPct val="0"/>
              </a:spcBef>
              <a:spcAft>
                <a:spcPct val="0"/>
              </a:spcAft>
              <a:buClrTx/>
              <a:buSzTx/>
              <a:buNone/>
              <a:tabLst>
                <a:tab pos="1311275" algn="l"/>
                <a:tab pos="1645920" algn="l"/>
              </a:tabLst>
            </a:pPr>
            <a:endParaRPr lang="en-US" sz="2800" dirty="0" smtClean="0">
              <a:latin typeface="Arial" panose="020B0604020202020204" pitchFamily="34" charset="0"/>
              <a:cs typeface="Arial" panose="020B0604020202020204" pitchFamily="34" charset="0"/>
            </a:endParaRPr>
          </a:p>
          <a:p>
            <a:endParaRPr lang="en-US" sz="2800" dirty="0" smtClean="0"/>
          </a:p>
          <a:p>
            <a:endParaRPr lang="en-US" sz="2800" dirty="0"/>
          </a:p>
          <a:p>
            <a:endParaRPr lang="en-US" sz="2800" dirty="0" smtClean="0"/>
          </a:p>
          <a:p>
            <a:pPr>
              <a:buNone/>
            </a:pPr>
            <a:r>
              <a:rPr lang="en-US" sz="2400" b="1" i="1" dirty="0" smtClean="0">
                <a:latin typeface="Arial" panose="020B0604020202020204" pitchFamily="34" charset="0"/>
                <a:ea typeface="Calibri" panose="020F0502020204030204" charset="0"/>
                <a:cs typeface="Arial" panose="020B0604020202020204" pitchFamily="34" charset="0"/>
                <a:sym typeface="+mn-ea"/>
              </a:rPr>
              <a:t>Composite Attribute</a:t>
            </a:r>
            <a:endParaRPr lang="en-US" sz="2400" b="1" i="1" dirty="0" smtClean="0">
              <a:latin typeface="Book Antiqua" pitchFamily="18" charset="0"/>
            </a:endParaRPr>
          </a:p>
        </p:txBody>
      </p:sp>
      <p:sp>
        <p:nvSpPr>
          <p:cNvPr id="15" name="Oval 230"/>
          <p:cNvSpPr>
            <a:spLocks noChangeArrowheads="1"/>
          </p:cNvSpPr>
          <p:nvPr/>
        </p:nvSpPr>
        <p:spPr bwMode="auto">
          <a:xfrm>
            <a:off x="8203150" y="309452"/>
            <a:ext cx="1345333" cy="822936"/>
          </a:xfrm>
          <a:prstGeom prst="ellipse">
            <a:avLst/>
          </a:prstGeom>
          <a:ln w="38100">
            <a:solidFill>
              <a:schemeClr val="tx1"/>
            </a:solidFill>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ctr" anchorCtr="0" compatLnSpc="1"/>
          <a:lstStyle/>
          <a:p>
            <a:endParaRPr lang="en-IN" dirty="0"/>
          </a:p>
        </p:txBody>
      </p:sp>
      <p:cxnSp>
        <p:nvCxnSpPr>
          <p:cNvPr id="20" name="Straight Connector 19"/>
          <p:cNvCxnSpPr/>
          <p:nvPr/>
        </p:nvCxnSpPr>
        <p:spPr>
          <a:xfrm>
            <a:off x="8425543" y="783771"/>
            <a:ext cx="8882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7602583" y="2050869"/>
            <a:ext cx="1293223" cy="849085"/>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7641771" y="3265714"/>
            <a:ext cx="1332412" cy="90133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9653452" y="2612571"/>
            <a:ext cx="1672046" cy="1045028"/>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a:stCxn id="21" idx="6"/>
            <a:endCxn id="23" idx="1"/>
          </p:cNvCxnSpPr>
          <p:nvPr/>
        </p:nvCxnSpPr>
        <p:spPr>
          <a:xfrm>
            <a:off x="8895806" y="2475412"/>
            <a:ext cx="1002512" cy="290200"/>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p:cNvCxnSpPr>
            <a:stCxn id="22" idx="6"/>
            <a:endCxn id="23" idx="3"/>
          </p:cNvCxnSpPr>
          <p:nvPr/>
        </p:nvCxnSpPr>
        <p:spPr>
          <a:xfrm flipV="1">
            <a:off x="8974183" y="3504558"/>
            <a:ext cx="924135" cy="21182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94233190"/>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7306" y="537882"/>
            <a:ext cx="8610600" cy="1304366"/>
          </a:xfrm>
        </p:spPr>
        <p:txBody>
          <a:bodyPr/>
          <a:lstStyle/>
          <a:p>
            <a:endParaRPr lang="en-US" dirty="0"/>
          </a:p>
        </p:txBody>
      </p:sp>
      <p:sp>
        <p:nvSpPr>
          <p:cNvPr id="4" name="Content Placeholder 2">
            <a:extLst>
              <a:ext uri="{FF2B5EF4-FFF2-40B4-BE49-F238E27FC236}">
                <a16:creationId xmlns:a16="http://schemas.microsoft.com/office/drawing/2014/main" xmlns="" id="{9F541FAF-730D-47FE-9638-C05616C31320}"/>
              </a:ext>
            </a:extLst>
          </p:cNvPr>
          <p:cNvSpPr>
            <a:spLocks noGrp="1"/>
          </p:cNvSpPr>
          <p:nvPr>
            <p:ph idx="1"/>
          </p:nvPr>
        </p:nvSpPr>
        <p:spPr>
          <a:xfrm>
            <a:off x="457201" y="1842248"/>
            <a:ext cx="11089341" cy="3980328"/>
          </a:xfrm>
        </p:spPr>
        <p:txBody>
          <a:bodyPr>
            <a:noAutofit/>
          </a:bodyPr>
          <a:lstStyle/>
          <a:p>
            <a:pPr marL="0" indent="0">
              <a:buNone/>
            </a:pPr>
            <a:r>
              <a:rPr lang="en-IN" sz="2800" b="1" dirty="0" err="1" smtClean="0">
                <a:latin typeface="Cambria" panose="02040503050406030204" pitchFamily="18" charset="0"/>
                <a:ea typeface="Cambria" panose="02040503050406030204" pitchFamily="18" charset="0"/>
                <a:sym typeface="+mn-ea"/>
              </a:rPr>
              <a:t>Enties</a:t>
            </a:r>
            <a:r>
              <a:rPr lang="en-IN" sz="2800" b="1" dirty="0" smtClean="0">
                <a:latin typeface="Cambria" panose="02040503050406030204" pitchFamily="18" charset="0"/>
                <a:ea typeface="Cambria" panose="02040503050406030204" pitchFamily="18" charset="0"/>
                <a:sym typeface="+mn-ea"/>
              </a:rPr>
              <a:t>:</a:t>
            </a:r>
            <a:endParaRPr lang="en-IN" sz="2800" b="1" dirty="0" smtClean="0">
              <a:latin typeface="Cambria" panose="02040503050406030204" pitchFamily="18" charset="0"/>
              <a:ea typeface="Cambria" panose="02040503050406030204" pitchFamily="18" charset="0"/>
            </a:endParaRPr>
          </a:p>
          <a:p>
            <a:pPr marL="0" indent="0">
              <a:buNone/>
            </a:pPr>
            <a:r>
              <a:rPr lang="en-IN" sz="2400" dirty="0" smtClean="0">
                <a:latin typeface="Bookman Old Style" pitchFamily="18" charset="0"/>
                <a:cs typeface="Arial" panose="020B0604020202020204" pitchFamily="34" charset="0"/>
                <a:sym typeface="+mn-ea"/>
              </a:rPr>
              <a:t>Entities are objects or concepts that represent important data. They are typically nouns. E.g. costumer, supervisor, location, or promotion</a:t>
            </a:r>
            <a:r>
              <a:rPr lang="en-IN" sz="2000" dirty="0" smtClean="0">
                <a:latin typeface="Bookman Old Style" pitchFamily="18" charset="0"/>
                <a:cs typeface="Arial" panose="020B0604020202020204" pitchFamily="34" charset="0"/>
                <a:sym typeface="+mn-ea"/>
              </a:rPr>
              <a:t>.</a:t>
            </a:r>
          </a:p>
          <a:p>
            <a:pPr marL="0" indent="0">
              <a:buNone/>
            </a:pPr>
            <a:endParaRPr lang="en-IN" sz="2000" dirty="0" smtClean="0">
              <a:latin typeface="Bookman Old Style" pitchFamily="18" charset="0"/>
              <a:cs typeface="Arial" panose="020B0604020202020204" pitchFamily="34" charset="0"/>
            </a:endParaRPr>
          </a:p>
          <a:p>
            <a:pPr>
              <a:buFont typeface="Wingdings" panose="05000000000000000000" pitchFamily="2" charset="2"/>
              <a:buChar char="§"/>
            </a:pPr>
            <a:r>
              <a:rPr lang="en-IN" sz="2400" b="1" dirty="0" smtClean="0">
                <a:latin typeface="Arial" panose="020B0604020202020204" pitchFamily="34" charset="0"/>
                <a:cs typeface="Arial" panose="020B0604020202020204" pitchFamily="34" charset="0"/>
                <a:sym typeface="+mn-ea"/>
              </a:rPr>
              <a:t>Strong Entities:</a:t>
            </a:r>
            <a:r>
              <a:rPr lang="en-IN" sz="2400" dirty="0" smtClean="0">
                <a:latin typeface="Arial" panose="020B0604020202020204" pitchFamily="34" charset="0"/>
                <a:cs typeface="Arial" panose="020B0604020202020204" pitchFamily="34" charset="0"/>
                <a:sym typeface="+mn-ea"/>
              </a:rPr>
              <a:t> Strong Entities exist independently from other entity types. </a:t>
            </a:r>
            <a:endParaRPr lang="en-IN" sz="2400" dirty="0" smtClean="0">
              <a:latin typeface="Arial" panose="020B0604020202020204" pitchFamily="34" charset="0"/>
              <a:cs typeface="Arial" panose="020B0604020202020204" pitchFamily="34" charset="0"/>
            </a:endParaRPr>
          </a:p>
          <a:p>
            <a:pPr>
              <a:buFont typeface="Wingdings" panose="05000000000000000000" pitchFamily="2" charset="2"/>
              <a:buChar char="§"/>
            </a:pPr>
            <a:r>
              <a:rPr lang="en-IN" sz="2400" b="1" dirty="0" smtClean="0">
                <a:latin typeface="Arial" panose="020B0604020202020204" pitchFamily="34" charset="0"/>
                <a:cs typeface="Arial" panose="020B0604020202020204" pitchFamily="34" charset="0"/>
                <a:sym typeface="+mn-ea"/>
              </a:rPr>
              <a:t>Weak Entities: </a:t>
            </a:r>
            <a:r>
              <a:rPr lang="en-IN" sz="2400" dirty="0" smtClean="0">
                <a:latin typeface="Arial" panose="020B0604020202020204" pitchFamily="34" charset="0"/>
                <a:cs typeface="Arial" panose="020B0604020202020204" pitchFamily="34" charset="0"/>
                <a:sym typeface="+mn-ea"/>
              </a:rPr>
              <a:t>Weak Entities  depend on some other entity type.</a:t>
            </a:r>
            <a:endParaRPr lang="en-IN" sz="2400" dirty="0" smtClean="0">
              <a:latin typeface="Arial" panose="020B0604020202020204" pitchFamily="34" charset="0"/>
              <a:cs typeface="Arial" panose="020B0604020202020204" pitchFamily="34" charset="0"/>
            </a:endParaRPr>
          </a:p>
          <a:p>
            <a:pPr>
              <a:buFont typeface="Wingdings" panose="05000000000000000000" pitchFamily="2" charset="2"/>
              <a:buChar char="§"/>
            </a:pPr>
            <a:r>
              <a:rPr lang="en-IN" sz="2400" b="1" dirty="0" smtClean="0">
                <a:latin typeface="Arial" panose="020B0604020202020204" pitchFamily="34" charset="0"/>
                <a:cs typeface="Arial" panose="020B0604020202020204" pitchFamily="34" charset="0"/>
                <a:sym typeface="+mn-ea"/>
              </a:rPr>
              <a:t>Associative Entities: </a:t>
            </a:r>
            <a:r>
              <a:rPr lang="en-IN" sz="2400" dirty="0" smtClean="0">
                <a:latin typeface="Arial" panose="020B0604020202020204" pitchFamily="34" charset="0"/>
                <a:cs typeface="Arial" panose="020B0604020202020204" pitchFamily="34" charset="0"/>
                <a:sym typeface="+mn-ea"/>
              </a:rPr>
              <a:t>Associative Entities are entities that associate the instances of one or more entity types</a:t>
            </a:r>
            <a:r>
              <a:rPr lang="en-IN" sz="2000" dirty="0" smtClean="0">
                <a:latin typeface="Arial" panose="020B0604020202020204" pitchFamily="34" charset="0"/>
                <a:cs typeface="Arial" panose="020B0604020202020204" pitchFamily="34" charset="0"/>
                <a:sym typeface="+mn-ea"/>
              </a:rPr>
              <a:t>. </a:t>
            </a:r>
            <a:endParaRPr lang="en-IN" sz="2000" dirty="0" smtClean="0">
              <a:latin typeface="Cambria" panose="02040503050406030204" pitchFamily="18" charset="0"/>
              <a:ea typeface="Cambria" panose="02040503050406030204" pitchFamily="18" charset="0"/>
            </a:endParaRPr>
          </a:p>
          <a:p>
            <a:pPr>
              <a:lnSpc>
                <a:spcPct val="100000"/>
              </a:lnSpc>
            </a:pPr>
            <a:endParaRPr lang="en-IN" sz="1600" dirty="0" smtClean="0">
              <a:latin typeface="Book Antiqua" pitchFamily="18" charset="0"/>
              <a:ea typeface="Cambria" pitchFamily="18" charset="0"/>
            </a:endParaRPr>
          </a:p>
        </p:txBody>
      </p:sp>
    </p:spTree>
    <p:extLst>
      <p:ext uri="{BB962C8B-B14F-4D97-AF65-F5344CB8AC3E}">
        <p14:creationId xmlns:p14="http://schemas.microsoft.com/office/powerpoint/2010/main" val="306748439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85800" y="1600200"/>
            <a:ext cx="10820400" cy="4618485"/>
          </a:xfrm>
        </p:spPr>
        <p:txBody>
          <a:bodyPr>
            <a:normAutofit lnSpcReduction="10000"/>
          </a:bodyPr>
          <a:lstStyle/>
          <a:p>
            <a:pPr marL="0" indent="0">
              <a:buNone/>
            </a:pPr>
            <a:r>
              <a:rPr lang="en-IN" sz="2800" b="1" dirty="0">
                <a:latin typeface="Cambria" panose="02040503050406030204" pitchFamily="18" charset="0"/>
                <a:ea typeface="Cambria" panose="02040503050406030204" pitchFamily="18" charset="0"/>
                <a:sym typeface="+mn-ea"/>
              </a:rPr>
              <a:t>Relationship:</a:t>
            </a:r>
            <a:endParaRPr lang="en-IN" sz="2800" b="1" dirty="0">
              <a:latin typeface="Cambria" panose="02040503050406030204" pitchFamily="18" charset="0"/>
              <a:ea typeface="Cambria" panose="02040503050406030204" pitchFamily="18" charset="0"/>
            </a:endParaRPr>
          </a:p>
          <a:p>
            <a:pPr marL="0" indent="0">
              <a:lnSpc>
                <a:spcPct val="100000"/>
              </a:lnSpc>
              <a:buNone/>
            </a:pPr>
            <a:r>
              <a:rPr lang="en-IN" sz="2400" dirty="0">
                <a:latin typeface="Cambria" panose="02040503050406030204" pitchFamily="18" charset="0"/>
                <a:ea typeface="Cambria" panose="02040503050406030204" pitchFamily="18" charset="0"/>
                <a:sym typeface="+mn-ea"/>
              </a:rPr>
              <a:t>    A relationship describes relations between entities. Relationship is represented using </a:t>
            </a:r>
            <a:r>
              <a:rPr lang="en-IN" sz="2400" b="1" dirty="0">
                <a:latin typeface="Cambria" pitchFamily="18" charset="0"/>
                <a:ea typeface="Cambria" pitchFamily="18" charset="0"/>
                <a:sym typeface="+mn-ea"/>
              </a:rPr>
              <a:t>diamond.</a:t>
            </a:r>
            <a:endParaRPr lang="en-IN" sz="2400" b="1" dirty="0">
              <a:latin typeface="Cambria" pitchFamily="18" charset="0"/>
              <a:ea typeface="Cambria" pitchFamily="18" charset="0"/>
            </a:endParaRPr>
          </a:p>
          <a:p>
            <a:pPr marL="0" indent="0">
              <a:lnSpc>
                <a:spcPct val="100000"/>
              </a:lnSpc>
              <a:buNone/>
            </a:pPr>
            <a:r>
              <a:rPr lang="en-IN" sz="2400" dirty="0">
                <a:latin typeface="Cambria" pitchFamily="18" charset="0"/>
                <a:ea typeface="Cambria" pitchFamily="18" charset="0"/>
                <a:sym typeface="+mn-ea"/>
              </a:rPr>
              <a:t>There are three type of relationship that exist between entities.</a:t>
            </a:r>
            <a:endParaRPr lang="en-IN" sz="2400" dirty="0">
              <a:latin typeface="Cambria" pitchFamily="18" charset="0"/>
              <a:ea typeface="Cambria" pitchFamily="18" charset="0"/>
            </a:endParaRPr>
          </a:p>
          <a:p>
            <a:pPr>
              <a:lnSpc>
                <a:spcPct val="100000"/>
              </a:lnSpc>
            </a:pPr>
            <a:r>
              <a:rPr lang="en-US" sz="2400" b="1" dirty="0">
                <a:latin typeface="Cambria" pitchFamily="18" charset="0"/>
                <a:ea typeface="Cambria" pitchFamily="18" charset="0"/>
              </a:rPr>
              <a:t>Strong Relationship:</a:t>
            </a:r>
            <a:r>
              <a:rPr lang="en-US" sz="2400" dirty="0">
                <a:latin typeface="Cambria" pitchFamily="18" charset="0"/>
                <a:ea typeface="Cambria" pitchFamily="18" charset="0"/>
              </a:rPr>
              <a:t> Strong Relationship are meaningful associations between or among entities. They are usually verbs, e.g. assign, associate, or track. A relationship provides useful information that could not be discerned with just the entity types.</a:t>
            </a:r>
          </a:p>
          <a:p>
            <a:pPr>
              <a:lnSpc>
                <a:spcPct val="100000"/>
              </a:lnSpc>
            </a:pPr>
            <a:r>
              <a:rPr lang="en-US" sz="2400" b="1" dirty="0">
                <a:latin typeface="Cambria" pitchFamily="18" charset="0"/>
                <a:ea typeface="Cambria" pitchFamily="18" charset="0"/>
              </a:rPr>
              <a:t>Weak Relationships:</a:t>
            </a:r>
            <a:r>
              <a:rPr lang="en-US" sz="2400" dirty="0">
                <a:latin typeface="Cambria" pitchFamily="18" charset="0"/>
                <a:ea typeface="Cambria" pitchFamily="18" charset="0"/>
              </a:rPr>
              <a:t> Weak Relationship or Identifying Relationship, are connection that exist between a weak entity types and its owner.</a:t>
            </a:r>
          </a:p>
          <a:p>
            <a:pPr>
              <a:lnSpc>
                <a:spcPct val="100000"/>
              </a:lnSpc>
              <a:buNone/>
            </a:pPr>
            <a:r>
              <a:rPr lang="en-US" sz="2800" dirty="0">
                <a:latin typeface="Cambria" pitchFamily="18" charset="0"/>
                <a:ea typeface="Cambria" pitchFamily="18" charset="0"/>
              </a:rPr>
              <a:t> </a:t>
            </a:r>
            <a:endParaRPr lang="en-US" sz="2400" dirty="0">
              <a:latin typeface="Cambria" pitchFamily="18" charset="0"/>
              <a:ea typeface="Cambria" pitchFamily="18" charset="0"/>
            </a:endParaRPr>
          </a:p>
          <a:p>
            <a:endParaRPr lang="en-US" dirty="0"/>
          </a:p>
        </p:txBody>
      </p:sp>
    </p:spTree>
    <p:extLst>
      <p:ext uri="{BB962C8B-B14F-4D97-AF65-F5344CB8AC3E}">
        <p14:creationId xmlns:p14="http://schemas.microsoft.com/office/powerpoint/2010/main" val="193098798"/>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85800" y="1519518"/>
            <a:ext cx="10820400" cy="4699167"/>
          </a:xfrm>
        </p:spPr>
        <p:txBody>
          <a:bodyPr>
            <a:normAutofit/>
          </a:bodyPr>
          <a:lstStyle/>
          <a:p>
            <a:pPr marL="0" indent="0">
              <a:buNone/>
            </a:pPr>
            <a:r>
              <a:rPr lang="en-IN" sz="3200" b="1" dirty="0">
                <a:latin typeface="Cambria" panose="02040503050406030204" pitchFamily="18" charset="0"/>
                <a:ea typeface="Cambria" panose="02040503050406030204" pitchFamily="18" charset="0"/>
                <a:sym typeface="+mn-ea"/>
              </a:rPr>
              <a:t>Attribute:</a:t>
            </a:r>
            <a:endParaRPr lang="en-IN" sz="3200" b="1" dirty="0">
              <a:latin typeface="Cambria" panose="02040503050406030204" pitchFamily="18" charset="0"/>
              <a:ea typeface="Cambria" panose="02040503050406030204" pitchFamily="18" charset="0"/>
            </a:endParaRPr>
          </a:p>
          <a:p>
            <a:pPr marL="0" indent="0">
              <a:buNone/>
            </a:pPr>
            <a:r>
              <a:rPr lang="en-IN" sz="2000" b="1" dirty="0">
                <a:latin typeface="Bookman Old Style" panose="02050604050505020204" pitchFamily="18" charset="0"/>
                <a:ea typeface="Cambria" panose="02040503050406030204" pitchFamily="18" charset="0"/>
                <a:sym typeface="+mn-ea"/>
              </a:rPr>
              <a:t>  </a:t>
            </a:r>
            <a:r>
              <a:rPr lang="en-IN" sz="2000" dirty="0">
                <a:latin typeface="Bookman Old Style" panose="02050604050505020204" pitchFamily="18" charset="0"/>
                <a:ea typeface="Cambria" panose="02040503050406030204" pitchFamily="18" charset="0"/>
                <a:sym typeface="+mn-ea"/>
              </a:rPr>
              <a:t>An Attribute describes a property or characteristics of an entity. For example, Name, Age, Address </a:t>
            </a:r>
            <a:r>
              <a:rPr lang="en-IN" sz="2000" dirty="0" smtClean="0">
                <a:latin typeface="Bookman Old Style" panose="02050604050505020204" pitchFamily="18" charset="0"/>
                <a:ea typeface="Cambria" panose="02040503050406030204" pitchFamily="18" charset="0"/>
                <a:sym typeface="+mn-ea"/>
              </a:rPr>
              <a:t>etc. </a:t>
            </a:r>
            <a:r>
              <a:rPr lang="en-IN" sz="2000" dirty="0">
                <a:latin typeface="Bookman Old Style" panose="02050604050505020204" pitchFamily="18" charset="0"/>
                <a:ea typeface="Cambria" panose="02040503050406030204" pitchFamily="18" charset="0"/>
                <a:sym typeface="+mn-ea"/>
              </a:rPr>
              <a:t>can be attributes of a Student. An attribute is represented using </a:t>
            </a:r>
            <a:r>
              <a:rPr lang="en-IN" sz="2000" b="1" dirty="0">
                <a:latin typeface="Bookman Old Style" panose="02050604050505020204" pitchFamily="18" charset="0"/>
                <a:ea typeface="Cambria" panose="02040503050406030204" pitchFamily="18" charset="0"/>
                <a:sym typeface="+mn-ea"/>
              </a:rPr>
              <a:t>ellipse</a:t>
            </a:r>
            <a:r>
              <a:rPr lang="en-IN" sz="2000" dirty="0">
                <a:latin typeface="Bookman Old Style" panose="02050604050505020204" pitchFamily="18" charset="0"/>
                <a:ea typeface="Cambria" panose="02040503050406030204" pitchFamily="18" charset="0"/>
                <a:sym typeface="+mn-ea"/>
              </a:rPr>
              <a:t>.</a:t>
            </a:r>
          </a:p>
          <a:p>
            <a:r>
              <a:rPr lang="en-US" sz="2000" b="1" dirty="0">
                <a:latin typeface="Bookman Old Style" panose="02050604050505020204" pitchFamily="18" charset="0"/>
              </a:rPr>
              <a:t>Attributes</a:t>
            </a:r>
            <a:r>
              <a:rPr lang="en-US" sz="2000" dirty="0">
                <a:latin typeface="Bookman Old Style" panose="02050604050505020204" pitchFamily="18" charset="0"/>
              </a:rPr>
              <a:t> are characteristics of either an entity. A many-to- many relationship, or A  one-to-one relationship. </a:t>
            </a:r>
          </a:p>
          <a:p>
            <a:r>
              <a:rPr lang="en-US" sz="2000" b="1" dirty="0">
                <a:latin typeface="Bookman Old Style" panose="02050604050505020204" pitchFamily="18" charset="0"/>
              </a:rPr>
              <a:t>Multivalued Attributes</a:t>
            </a:r>
            <a:r>
              <a:rPr lang="en-US" sz="2000" b="1" dirty="0" smtClean="0">
                <a:latin typeface="Bookman Old Style" panose="02050604050505020204" pitchFamily="18" charset="0"/>
              </a:rPr>
              <a:t>: </a:t>
            </a:r>
            <a:r>
              <a:rPr lang="en-US" sz="2000" dirty="0" smtClean="0">
                <a:latin typeface="Bookman Old Style" panose="02050604050505020204" pitchFamily="18" charset="0"/>
              </a:rPr>
              <a:t>Multivalued  </a:t>
            </a:r>
            <a:r>
              <a:rPr lang="en-US" sz="2000" dirty="0">
                <a:latin typeface="Bookman Old Style" panose="02050604050505020204" pitchFamily="18" charset="0"/>
              </a:rPr>
              <a:t>Attributes whose value can be calculated from related attribute values.</a:t>
            </a:r>
          </a:p>
          <a:p>
            <a:r>
              <a:rPr lang="en-US" sz="2000" b="1" dirty="0">
                <a:latin typeface="Bookman Old Style" panose="02050604050505020204" pitchFamily="18" charset="0"/>
              </a:rPr>
              <a:t>Key Attribute: </a:t>
            </a:r>
            <a:r>
              <a:rPr lang="en-US" sz="2000" dirty="0">
                <a:latin typeface="Bookman Old Style" panose="02050604050505020204" pitchFamily="18" charset="0"/>
              </a:rPr>
              <a:t> Key Attribute represents the main characteristic of an entity it is used to represent primary key ellipse with underlying lines represent key attribute.</a:t>
            </a:r>
          </a:p>
          <a:p>
            <a:r>
              <a:rPr lang="en-US" sz="2000" b="1" dirty="0">
                <a:latin typeface="Bookman Old Style" panose="02050604050505020204" pitchFamily="18" charset="0"/>
              </a:rPr>
              <a:t>Composite Attribute: </a:t>
            </a:r>
            <a:r>
              <a:rPr lang="en-US" sz="2000" dirty="0">
                <a:latin typeface="Bookman Old Style" panose="02050604050505020204" pitchFamily="18" charset="0"/>
              </a:rPr>
              <a:t>An attribute can also have their own attribute, These attribute are known as composite attribute.</a:t>
            </a:r>
          </a:p>
          <a:p>
            <a:endParaRPr lang="en-US" dirty="0"/>
          </a:p>
        </p:txBody>
      </p:sp>
    </p:spTree>
    <p:extLst>
      <p:ext uri="{BB962C8B-B14F-4D97-AF65-F5344CB8AC3E}">
        <p14:creationId xmlns:p14="http://schemas.microsoft.com/office/powerpoint/2010/main" val="116048623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A38A195E-584A-485A-BECD-66468900B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40177A7-740C-43C7-8F2D-BD7067F12C9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xmlns="" id="{FF525AAA-82CE-4027-A26C-B0EFFD856F2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xmlns="" id="{A389EA88-8D83-4F3F-A4C1-4B16E2377F9E}"/>
              </a:ext>
            </a:extLst>
          </p:cNvPr>
          <p:cNvSpPr>
            <a:spLocks noGrp="1"/>
          </p:cNvSpPr>
          <p:nvPr>
            <p:ph type="title"/>
          </p:nvPr>
        </p:nvSpPr>
        <p:spPr>
          <a:xfrm>
            <a:off x="3836022" y="700727"/>
            <a:ext cx="3233518" cy="593599"/>
          </a:xfrm>
        </p:spPr>
        <p:txBody>
          <a:bodyPr>
            <a:normAutofit fontScale="90000"/>
          </a:bodyPr>
          <a:lstStyle/>
          <a:p>
            <a:pPr algn="l"/>
            <a:r>
              <a:rPr lang="en-US" sz="3100" b="1" dirty="0" smtClean="0">
                <a:latin typeface="Calibri" panose="020F0502020204030204" pitchFamily="34" charset="0"/>
                <a:cs typeface="Calibri" panose="020F0502020204030204" pitchFamily="34" charset="0"/>
              </a:rPr>
              <a:t/>
            </a:r>
            <a:br>
              <a:rPr lang="en-US" sz="3100" b="1" dirty="0" smtClean="0">
                <a:latin typeface="Calibri" panose="020F0502020204030204" pitchFamily="34" charset="0"/>
                <a:cs typeface="Calibri" panose="020F0502020204030204" pitchFamily="34" charset="0"/>
              </a:rPr>
            </a:br>
            <a:r>
              <a:rPr lang="en-US" sz="3100" b="1" dirty="0" smtClean="0">
                <a:latin typeface="Calibri" panose="020F0502020204030204" pitchFamily="34" charset="0"/>
                <a:cs typeface="Calibri" panose="020F0502020204030204" pitchFamily="34" charset="0"/>
              </a:rPr>
              <a:t>Project </a:t>
            </a:r>
            <a:r>
              <a:rPr lang="en-US" sz="3100" b="1" dirty="0">
                <a:latin typeface="Calibri" panose="020F0502020204030204" pitchFamily="34" charset="0"/>
                <a:cs typeface="Calibri" panose="020F0502020204030204" pitchFamily="34" charset="0"/>
              </a:rPr>
              <a:t>category:</a:t>
            </a:r>
            <a:r>
              <a:rPr lang="en-US" dirty="0"/>
              <a:t/>
            </a:r>
            <a:br>
              <a:rPr lang="en-US" dirty="0"/>
            </a:br>
            <a:endParaRPr lang="en-US" b="1" dirty="0">
              <a:latin typeface="Book Antiqua" pitchFamily="18" charset="0"/>
            </a:endParaRPr>
          </a:p>
        </p:txBody>
      </p:sp>
      <p:sp>
        <p:nvSpPr>
          <p:cNvPr id="3" name="Content Placeholder 2">
            <a:extLst>
              <a:ext uri="{FF2B5EF4-FFF2-40B4-BE49-F238E27FC236}">
                <a16:creationId xmlns:a16="http://schemas.microsoft.com/office/drawing/2014/main" xmlns="" id="{9F541FAF-730D-47FE-9638-C05616C31320}"/>
              </a:ext>
            </a:extLst>
          </p:cNvPr>
          <p:cNvSpPr>
            <a:spLocks noGrp="1"/>
          </p:cNvSpPr>
          <p:nvPr>
            <p:ph idx="1"/>
          </p:nvPr>
        </p:nvSpPr>
        <p:spPr>
          <a:xfrm>
            <a:off x="3837709" y="997527"/>
            <a:ext cx="7706875" cy="5221159"/>
          </a:xfrm>
        </p:spPr>
        <p:txBody>
          <a:bodyPr>
            <a:normAutofit/>
          </a:bodyPr>
          <a:lstStyle/>
          <a:p>
            <a:pPr marL="0" indent="0">
              <a:buNone/>
            </a:pPr>
            <a:endParaRPr lang="en-US" sz="2400" b="1" dirty="0" smtClean="0"/>
          </a:p>
          <a:p>
            <a:pPr marL="0" indent="0">
              <a:buNone/>
            </a:pPr>
            <a:r>
              <a:rPr lang="en-US" sz="2800" dirty="0" smtClean="0">
                <a:latin typeface="Times New Roman" panose="02020603050405020304" pitchFamily="18" charset="0"/>
                <a:cs typeface="Times New Roman" panose="02020603050405020304" pitchFamily="18" charset="0"/>
              </a:rPr>
              <a:t>This </a:t>
            </a:r>
            <a:r>
              <a:rPr lang="en-US" sz="2800" dirty="0" smtClean="0">
                <a:latin typeface="Times New Roman" panose="02020603050405020304" pitchFamily="18" charset="0"/>
                <a:cs typeface="Times New Roman" panose="02020603050405020304" pitchFamily="18" charset="0"/>
              </a:rPr>
              <a:t>project is a web based application that comes under the Relational Database Management System (RDBMS).</a:t>
            </a:r>
          </a:p>
          <a:p>
            <a:pPr>
              <a:buNone/>
            </a:pPr>
            <a:endParaRPr lang="en-US" sz="2400" b="1" dirty="0">
              <a:latin typeface="Times New Roman" panose="02020603050405020304" pitchFamily="18" charset="0"/>
              <a:cs typeface="Times New Roman" panose="02020603050405020304" pitchFamily="18" charset="0"/>
            </a:endParaRPr>
          </a:p>
          <a:p>
            <a:pPr>
              <a:lnSpc>
                <a:spcPct val="100000"/>
              </a:lnSpc>
              <a:buNone/>
            </a:pPr>
            <a:r>
              <a:rPr lang="en-US" sz="2800" b="1" dirty="0" smtClean="0">
                <a:latin typeface="Calibri" panose="020F0502020204030204" pitchFamily="34" charset="0"/>
                <a:cs typeface="Calibri" panose="020F0502020204030204" pitchFamily="34" charset="0"/>
              </a:rPr>
              <a:t>Languages/ Frameworks used</a:t>
            </a:r>
            <a:r>
              <a:rPr lang="en-US" sz="2800" b="1" dirty="0" smtClean="0">
                <a:latin typeface="Calibri" panose="020F0502020204030204" pitchFamily="34" charset="0"/>
                <a:cs typeface="Calibri" panose="020F0502020204030204" pitchFamily="34" charset="0"/>
              </a:rPr>
              <a:t>:</a:t>
            </a:r>
          </a:p>
          <a:p>
            <a:pPr>
              <a:lnSpc>
                <a:spcPct val="100000"/>
              </a:lnSpc>
              <a:buNone/>
            </a:pPr>
            <a:endParaRPr lang="en-US" sz="800" dirty="0" smtClean="0">
              <a:latin typeface="Calibri" panose="020F0502020204030204" pitchFamily="34" charset="0"/>
              <a:cs typeface="Calibri" panose="020F0502020204030204" pitchFamily="34" charset="0"/>
            </a:endParaRPr>
          </a:p>
          <a:p>
            <a:pPr>
              <a:lnSpc>
                <a:spcPct val="100000"/>
              </a:lnSpc>
              <a:buNone/>
            </a:pPr>
            <a:r>
              <a:rPr lang="en-US" sz="2400" b="1" dirty="0" smtClean="0">
                <a:latin typeface="Times New Roman" panose="02020603050405020304" pitchFamily="18" charset="0"/>
                <a:cs typeface="Times New Roman" panose="02020603050405020304" pitchFamily="18" charset="0"/>
              </a:rPr>
              <a:t>Front End:</a:t>
            </a:r>
            <a:r>
              <a:rPr lang="en-US" sz="2400" dirty="0" smtClean="0">
                <a:latin typeface="Times New Roman" panose="02020603050405020304" pitchFamily="18" charset="0"/>
                <a:cs typeface="Times New Roman" panose="02020603050405020304" pitchFamily="18" charset="0"/>
              </a:rPr>
              <a:t> HTML, CSS, JavaScript, Python.</a:t>
            </a:r>
          </a:p>
          <a:p>
            <a:pPr>
              <a:lnSpc>
                <a:spcPct val="100000"/>
              </a:lnSpc>
              <a:buNone/>
            </a:pPr>
            <a:r>
              <a:rPr lang="en-US" sz="2400" b="1" dirty="0" smtClean="0">
                <a:latin typeface="Times New Roman" panose="02020603050405020304" pitchFamily="18" charset="0"/>
                <a:cs typeface="Times New Roman" panose="02020603050405020304" pitchFamily="18" charset="0"/>
              </a:rPr>
              <a:t>Back End:</a:t>
            </a:r>
            <a:r>
              <a:rPr lang="en-US" sz="2400" dirty="0" smtClean="0">
                <a:latin typeface="Times New Roman" panose="02020603050405020304" pitchFamily="18" charset="0"/>
                <a:cs typeface="Times New Roman" panose="02020603050405020304" pitchFamily="18" charset="0"/>
              </a:rPr>
              <a:t> SQLite, Django.</a:t>
            </a:r>
          </a:p>
          <a:p>
            <a:pPr>
              <a:buNone/>
            </a:pPr>
            <a:r>
              <a:rPr lang="en-US" sz="2000" dirty="0" smtClean="0"/>
              <a:t/>
            </a:r>
            <a:br>
              <a:rPr lang="en-US" sz="2000" dirty="0" smtClean="0"/>
            </a:br>
            <a:endParaRPr lang="en-US" sz="2000" dirty="0" smtClean="0"/>
          </a:p>
          <a:p>
            <a:pPr>
              <a:buNone/>
            </a:pP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2194233190"/>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A38A195E-584A-485A-BECD-66468900B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40177A7-740C-43C7-8F2D-BD7067F12C9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xmlns="" id="{FF525AAA-82CE-4027-A26C-B0EFFD856F2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xmlns="" id="{A389EA88-8D83-4F3F-A4C1-4B16E2377F9E}"/>
              </a:ext>
            </a:extLst>
          </p:cNvPr>
          <p:cNvSpPr>
            <a:spLocks noGrp="1"/>
          </p:cNvSpPr>
          <p:nvPr>
            <p:ph type="title"/>
          </p:nvPr>
        </p:nvSpPr>
        <p:spPr>
          <a:xfrm>
            <a:off x="4090507" y="1"/>
            <a:ext cx="7020838" cy="1371599"/>
          </a:xfrm>
        </p:spPr>
        <p:txBody>
          <a:bodyPr>
            <a:normAutofit fontScale="90000"/>
          </a:bodyPr>
          <a:lstStyle/>
          <a:p>
            <a:pPr algn="ctr"/>
            <a:r>
              <a:rPr lang="en-US" dirty="0" smtClean="0"/>
              <a:t>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IN" b="1" dirty="0" smtClean="0"/>
              <a:t> </a:t>
            </a:r>
            <a:br>
              <a:rPr lang="en-IN" b="1" dirty="0" smtClean="0"/>
            </a:br>
            <a:endParaRPr lang="en-US" b="1" dirty="0">
              <a:latin typeface="Book Antiqua" pitchFamily="18" charset="0"/>
            </a:endParaRPr>
          </a:p>
        </p:txBody>
      </p:sp>
      <p:sp>
        <p:nvSpPr>
          <p:cNvPr id="3" name="Content Placeholder 2">
            <a:extLst>
              <a:ext uri="{FF2B5EF4-FFF2-40B4-BE49-F238E27FC236}">
                <a16:creationId xmlns:a16="http://schemas.microsoft.com/office/drawing/2014/main" xmlns="" id="{9F541FAF-730D-47FE-9638-C05616C31320}"/>
              </a:ext>
            </a:extLst>
          </p:cNvPr>
          <p:cNvSpPr>
            <a:spLocks noGrp="1"/>
          </p:cNvSpPr>
          <p:nvPr>
            <p:ph idx="1"/>
          </p:nvPr>
        </p:nvSpPr>
        <p:spPr>
          <a:xfrm>
            <a:off x="3837709" y="744583"/>
            <a:ext cx="7706875" cy="6113416"/>
          </a:xfrm>
        </p:spPr>
        <p:txBody>
          <a:bodyPr>
            <a:noAutofit/>
          </a:bodyPr>
          <a:lstStyle/>
          <a:p>
            <a:pPr>
              <a:buNone/>
            </a:pPr>
            <a:endParaRPr lang="en-IN" sz="1600" b="1" u="sng" dirty="0" smtClean="0">
              <a:latin typeface="Arial" panose="020B0604020202020204" pitchFamily="34" charset="0"/>
              <a:cs typeface="Arial" panose="020B0604020202020204" pitchFamily="34" charset="0"/>
              <a:sym typeface="+mn-ea"/>
            </a:endParaRPr>
          </a:p>
          <a:p>
            <a:r>
              <a:rPr lang="en-IN" sz="3200" b="1" dirty="0" smtClean="0">
                <a:latin typeface="Arial" panose="020B0604020202020204" pitchFamily="34" charset="0"/>
                <a:cs typeface="Arial" panose="020B0604020202020204" pitchFamily="34" charset="0"/>
                <a:sym typeface="+mn-ea"/>
              </a:rPr>
              <a:t>Keys:</a:t>
            </a:r>
          </a:p>
          <a:p>
            <a:pPr marL="0" indent="0">
              <a:buNone/>
            </a:pPr>
            <a:endParaRPr lang="en-IN" sz="3200" dirty="0" smtClean="0">
              <a:latin typeface="Arial" panose="020B0604020202020204" pitchFamily="34" charset="0"/>
              <a:cs typeface="Arial" panose="020B0604020202020204" pitchFamily="34" charset="0"/>
            </a:endParaRPr>
          </a:p>
          <a:p>
            <a:pPr>
              <a:buNone/>
            </a:pPr>
            <a:r>
              <a:rPr lang="en-IN" sz="1800" b="1" dirty="0" smtClean="0">
                <a:latin typeface="Arial" panose="020B0604020202020204" pitchFamily="34" charset="0"/>
                <a:cs typeface="Arial" panose="020B0604020202020204" pitchFamily="34" charset="0"/>
                <a:sym typeface="+mn-ea"/>
              </a:rPr>
              <a:t>	Primary Key:</a:t>
            </a:r>
            <a:r>
              <a:rPr lang="en-IN" sz="1800" dirty="0" smtClean="0">
                <a:latin typeface="Arial" panose="020B0604020202020204" pitchFamily="34" charset="0"/>
                <a:cs typeface="Arial" panose="020B0604020202020204" pitchFamily="34" charset="0"/>
                <a:sym typeface="+mn-ea"/>
              </a:rPr>
              <a:t> Primary key is a uniquely identify each column in the table.</a:t>
            </a:r>
          </a:p>
          <a:p>
            <a:pPr>
              <a:buNone/>
            </a:pPr>
            <a:endParaRPr lang="en-IN" sz="1800" dirty="0" smtClean="0">
              <a:latin typeface="Arial" panose="020B0604020202020204" pitchFamily="34" charset="0"/>
              <a:cs typeface="Arial" panose="020B0604020202020204" pitchFamily="34" charset="0"/>
            </a:endParaRPr>
          </a:p>
          <a:p>
            <a:pPr>
              <a:buNone/>
            </a:pPr>
            <a:r>
              <a:rPr lang="en-IN" sz="1800" b="1" dirty="0" smtClean="0">
                <a:latin typeface="Arial" panose="020B0604020202020204" pitchFamily="34" charset="0"/>
                <a:cs typeface="Arial" panose="020B0604020202020204" pitchFamily="34" charset="0"/>
                <a:sym typeface="+mn-ea"/>
              </a:rPr>
              <a:t>     Foreign Key:</a:t>
            </a:r>
            <a:r>
              <a:rPr lang="en-IN" sz="1800" dirty="0" smtClean="0">
                <a:latin typeface="Arial" panose="020B0604020202020204" pitchFamily="34" charset="0"/>
                <a:cs typeface="Arial" panose="020B0604020202020204" pitchFamily="34" charset="0"/>
                <a:sym typeface="+mn-ea"/>
              </a:rPr>
              <a:t> Foreign Key is used to point to a Primary Key of another   table.</a:t>
            </a:r>
            <a:endParaRPr lang="en-IN" sz="1800" dirty="0" smtClean="0">
              <a:latin typeface="Arial" panose="020B0604020202020204" pitchFamily="34" charset="0"/>
              <a:cs typeface="Arial" panose="020B0604020202020204" pitchFamily="34" charset="0"/>
            </a:endParaRPr>
          </a:p>
          <a:p>
            <a:pPr>
              <a:buNone/>
            </a:pPr>
            <a:r>
              <a:rPr lang="en-IN" sz="1800" b="1" dirty="0" smtClean="0">
                <a:latin typeface="Arial" panose="020B0604020202020204" pitchFamily="34" charset="0"/>
                <a:cs typeface="Arial" panose="020B0604020202020204" pitchFamily="34" charset="0"/>
                <a:sym typeface="+mn-ea"/>
              </a:rPr>
              <a:t> </a:t>
            </a:r>
            <a:endParaRPr lang="en-IN" sz="1800" dirty="0" smtClean="0">
              <a:latin typeface="Arial" panose="020B0604020202020204" pitchFamily="34" charset="0"/>
              <a:cs typeface="Arial" panose="020B0604020202020204" pitchFamily="34" charset="0"/>
            </a:endParaRPr>
          </a:p>
          <a:p>
            <a:endParaRPr lang="en-US" sz="1600" dirty="0" smtClean="0"/>
          </a:p>
          <a:p>
            <a:pPr>
              <a:lnSpc>
                <a:spcPct val="100000"/>
              </a:lnSpc>
            </a:pPr>
            <a:endParaRPr lang="en-IN" sz="1600" dirty="0" smtClean="0">
              <a:latin typeface="Book Antiqua" pitchFamily="18" charset="0"/>
              <a:ea typeface="Cambria" pitchFamily="18" charset="0"/>
            </a:endParaRPr>
          </a:p>
        </p:txBody>
      </p:sp>
    </p:spTree>
    <p:extLst>
      <p:ext uri="{BB962C8B-B14F-4D97-AF65-F5344CB8AC3E}">
        <p14:creationId xmlns:p14="http://schemas.microsoft.com/office/powerpoint/2010/main" val="2194233190"/>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A38A195E-584A-485A-BECD-66468900B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40177A7-740C-43C7-8F2D-BD7067F12C9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xmlns="" id="{FF525AAA-82CE-4027-A26C-B0EFFD856F2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xmlns="" id="{A389EA88-8D83-4F3F-A4C1-4B16E2377F9E}"/>
              </a:ext>
            </a:extLst>
          </p:cNvPr>
          <p:cNvSpPr>
            <a:spLocks noGrp="1"/>
          </p:cNvSpPr>
          <p:nvPr>
            <p:ph type="title"/>
          </p:nvPr>
        </p:nvSpPr>
        <p:spPr>
          <a:xfrm>
            <a:off x="4090507" y="1"/>
            <a:ext cx="7020838" cy="1371599"/>
          </a:xfrm>
        </p:spPr>
        <p:txBody>
          <a:bodyPr>
            <a:normAutofit fontScale="90000"/>
          </a:bodyPr>
          <a:lstStyle/>
          <a:p>
            <a:pPr algn="ctr"/>
            <a:r>
              <a:rPr lang="en-US" dirty="0" smtClean="0"/>
              <a:t>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IN" b="1" dirty="0" smtClean="0"/>
              <a:t> </a:t>
            </a:r>
            <a:br>
              <a:rPr lang="en-IN" b="1" dirty="0" smtClean="0"/>
            </a:br>
            <a:endParaRPr lang="en-US" b="1" dirty="0">
              <a:latin typeface="Book Antiqua" pitchFamily="18" charset="0"/>
            </a:endParaRPr>
          </a:p>
        </p:txBody>
      </p:sp>
      <p:sp>
        <p:nvSpPr>
          <p:cNvPr id="3" name="Content Placeholder 2">
            <a:extLst>
              <a:ext uri="{FF2B5EF4-FFF2-40B4-BE49-F238E27FC236}">
                <a16:creationId xmlns:a16="http://schemas.microsoft.com/office/drawing/2014/main" xmlns="" id="{9F541FAF-730D-47FE-9638-C05616C31320}"/>
              </a:ext>
            </a:extLst>
          </p:cNvPr>
          <p:cNvSpPr>
            <a:spLocks noGrp="1"/>
          </p:cNvSpPr>
          <p:nvPr>
            <p:ph idx="1"/>
          </p:nvPr>
        </p:nvSpPr>
        <p:spPr>
          <a:xfrm>
            <a:off x="3837709" y="744583"/>
            <a:ext cx="7706875" cy="6113416"/>
          </a:xfrm>
        </p:spPr>
        <p:txBody>
          <a:bodyPr>
            <a:noAutofit/>
          </a:bodyPr>
          <a:lstStyle/>
          <a:p>
            <a:pPr algn="ctr">
              <a:buNone/>
            </a:pPr>
            <a:r>
              <a:rPr lang="en-US" sz="4400" dirty="0" smtClean="0">
                <a:latin typeface="Bookman Old Style" pitchFamily="18" charset="0"/>
              </a:rPr>
              <a:t>ER diagram</a:t>
            </a:r>
          </a:p>
          <a:p>
            <a:pPr algn="ctr">
              <a:buNone/>
            </a:pPr>
            <a:endParaRPr lang="en-US" sz="4000" dirty="0" smtClean="0">
              <a:hlinkClick r:id="rId3" action="ppaction://hlinkfile"/>
            </a:endParaRPr>
          </a:p>
          <a:p>
            <a:pPr algn="ctr">
              <a:buNone/>
            </a:pPr>
            <a:r>
              <a:rPr lang="en-US" sz="4000" dirty="0" smtClean="0">
                <a:hlinkClick r:id="rId3" action="ppaction://hlinkfile"/>
              </a:rPr>
              <a:t>ER.docx</a:t>
            </a:r>
            <a:endParaRPr lang="en-US" sz="4000" dirty="0" smtClean="0"/>
          </a:p>
          <a:p>
            <a:pPr algn="ctr">
              <a:buNone/>
            </a:pPr>
            <a:endParaRPr lang="en-US" sz="4000" dirty="0">
              <a:latin typeface="Bookman Old Style" pitchFamily="18" charset="0"/>
            </a:endParaRPr>
          </a:p>
        </p:txBody>
      </p:sp>
    </p:spTree>
    <p:extLst>
      <p:ext uri="{BB962C8B-B14F-4D97-AF65-F5344CB8AC3E}">
        <p14:creationId xmlns:p14="http://schemas.microsoft.com/office/powerpoint/2010/main" val="2194233190"/>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xmlns="" id="{50496C6C-A85F-426B-9ED1-3444166CE4E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8DE5CD8D-E704-46A1-BC3E-9A644A9FFD4E}"/>
              </a:ext>
            </a:extLst>
          </p:cNvPr>
          <p:cNvSpPr>
            <a:spLocks noGrp="1"/>
          </p:cNvSpPr>
          <p:nvPr>
            <p:ph type="ctrTitle"/>
          </p:nvPr>
        </p:nvSpPr>
        <p:spPr>
          <a:xfrm>
            <a:off x="792483" y="821265"/>
            <a:ext cx="9349044" cy="5222117"/>
          </a:xfrm>
        </p:spPr>
        <p:txBody>
          <a:bodyPr anchor="ctr">
            <a:normAutofit/>
          </a:bodyPr>
          <a:lstStyle/>
          <a:p>
            <a:pPr algn="ctr"/>
            <a:r>
              <a:rPr lang="en-US" sz="7200" dirty="0" smtClean="0">
                <a:solidFill>
                  <a:srgbClr val="000000"/>
                </a:solidFill>
                <a:latin typeface="Bookman Old Style" pitchFamily="18" charset="0"/>
                <a:ea typeface="Palatino Linotype" pitchFamily="18" charset="0"/>
                <a:cs typeface="Palatino Linotype" pitchFamily="18" charset="0"/>
              </a:rPr>
              <a:t>Detailed</a:t>
            </a:r>
            <a:br>
              <a:rPr lang="en-US" sz="7200" dirty="0" smtClean="0">
                <a:solidFill>
                  <a:srgbClr val="000000"/>
                </a:solidFill>
                <a:latin typeface="Bookman Old Style" pitchFamily="18" charset="0"/>
                <a:ea typeface="Palatino Linotype" pitchFamily="18" charset="0"/>
                <a:cs typeface="Palatino Linotype" pitchFamily="18" charset="0"/>
              </a:rPr>
            </a:br>
            <a:r>
              <a:rPr lang="en-US" sz="7200" dirty="0" smtClean="0">
                <a:solidFill>
                  <a:srgbClr val="000000"/>
                </a:solidFill>
                <a:latin typeface="Bookman Old Style" pitchFamily="18" charset="0"/>
                <a:ea typeface="Palatino Linotype" pitchFamily="18" charset="0"/>
                <a:cs typeface="Palatino Linotype" pitchFamily="18" charset="0"/>
              </a:rPr>
              <a:t>Design</a:t>
            </a:r>
            <a:r>
              <a:rPr lang="en-US" sz="7200" dirty="0" smtClean="0">
                <a:latin typeface="Bookman Old Style" pitchFamily="18" charset="0"/>
                <a:cs typeface="Arial" pitchFamily="34" charset="0"/>
              </a:rPr>
              <a:t/>
            </a:r>
            <a:br>
              <a:rPr lang="en-US" sz="7200" dirty="0" smtClean="0">
                <a:latin typeface="Bookman Old Style" pitchFamily="18" charset="0"/>
                <a:cs typeface="Arial" pitchFamily="34" charset="0"/>
              </a:rPr>
            </a:br>
            <a:endParaRPr lang="en-US" sz="7200" dirty="0"/>
          </a:p>
        </p:txBody>
      </p:sp>
    </p:spTree>
    <p:extLst>
      <p:ext uri="{BB962C8B-B14F-4D97-AF65-F5344CB8AC3E}">
        <p14:creationId xmlns:p14="http://schemas.microsoft.com/office/powerpoint/2010/main" val="3754664940"/>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A38A195E-584A-485A-BECD-66468900B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latin typeface="Arial" panose="020B0604020202020204" pitchFamily="34" charset="0"/>
                <a:cs typeface="Arial" panose="020B0604020202020204" pitchFamily="34" charset="0"/>
                <a:sym typeface="+mn-ea"/>
              </a:rPr>
              <a:t> Chapter 6</a:t>
            </a:r>
            <a:r>
              <a:rPr lang="en-IN" dirty="0" smtClean="0">
                <a:latin typeface="Arial" panose="020B0604020202020204" pitchFamily="34" charset="0"/>
                <a:cs typeface="Arial" panose="020B0604020202020204" pitchFamily="34" charset="0"/>
              </a:rPr>
              <a:t/>
            </a:r>
            <a:br>
              <a:rPr lang="en-IN" dirty="0" smtClean="0">
                <a:latin typeface="Arial" panose="020B0604020202020204" pitchFamily="34" charset="0"/>
                <a:cs typeface="Arial" panose="020B0604020202020204" pitchFamily="34" charset="0"/>
              </a:rPr>
            </a:b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sym typeface="+mn-ea"/>
              </a:rPr>
              <a:t>Detailed Design</a:t>
            </a:r>
            <a:endParaRPr lang="en-US" dirty="0"/>
          </a:p>
        </p:txBody>
      </p:sp>
      <p:sp>
        <p:nvSpPr>
          <p:cNvPr id="10" name="Rectangle 9">
            <a:extLst>
              <a:ext uri="{FF2B5EF4-FFF2-40B4-BE49-F238E27FC236}">
                <a16:creationId xmlns:a16="http://schemas.microsoft.com/office/drawing/2014/main" xmlns="" id="{840177A7-740C-43C7-8F2D-BD7067F12C9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xmlns="" id="{FF525AAA-82CE-4027-A26C-B0EFFD856F2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a:ln>
            <a:noFill/>
          </a:ln>
          <a:effectLst>
            <a:softEdge rad="112500"/>
          </a:effectLst>
        </p:spPr>
      </p:pic>
      <p:sp>
        <p:nvSpPr>
          <p:cNvPr id="2" name="Title 1">
            <a:extLst>
              <a:ext uri="{FF2B5EF4-FFF2-40B4-BE49-F238E27FC236}">
                <a16:creationId xmlns:a16="http://schemas.microsoft.com/office/drawing/2014/main" xmlns="" id="{A389EA88-8D83-4F3F-A4C1-4B16E2377F9E}"/>
              </a:ext>
            </a:extLst>
          </p:cNvPr>
          <p:cNvSpPr>
            <a:spLocks noGrp="1"/>
          </p:cNvSpPr>
          <p:nvPr>
            <p:ph type="title"/>
          </p:nvPr>
        </p:nvSpPr>
        <p:spPr>
          <a:xfrm>
            <a:off x="4090507" y="2"/>
            <a:ext cx="7020838" cy="1110342"/>
          </a:xfrm>
        </p:spPr>
        <p:txBody>
          <a:bodyPr>
            <a:normAutofit fontScale="90000"/>
          </a:bodyPr>
          <a:lstStyle/>
          <a:p>
            <a:pPr algn="ctr"/>
            <a:r>
              <a:rPr lang="en-US" dirty="0" smtClean="0"/>
              <a:t> </a:t>
            </a:r>
            <a:br>
              <a:rPr lang="en-US" dirty="0" smtClean="0"/>
            </a:br>
            <a:r>
              <a:rPr lang="en-US" dirty="0" smtClean="0"/>
              <a:t/>
            </a:r>
            <a:br>
              <a:rPr lang="en-US" dirty="0" smtClean="0"/>
            </a:br>
            <a:r>
              <a:rPr lang="en-US" dirty="0" smtClean="0"/>
              <a:t/>
            </a:r>
            <a:br>
              <a:rPr lang="en-US" dirty="0" smtClean="0"/>
            </a:br>
            <a:r>
              <a:rPr lang="en-IN" sz="4400" dirty="0" smtClean="0">
                <a:latin typeface="Cambria" pitchFamily="18" charset="0"/>
                <a:ea typeface="Cambria" pitchFamily="18" charset="0"/>
                <a:cs typeface="Arial" panose="020B0604020202020204" pitchFamily="34" charset="0"/>
                <a:sym typeface="+mn-ea"/>
              </a:rPr>
              <a:t> Chapter 6</a:t>
            </a:r>
            <a:r>
              <a:rPr lang="en-IN" sz="4400" dirty="0" smtClean="0">
                <a:latin typeface="Cambria" pitchFamily="18" charset="0"/>
                <a:ea typeface="Cambria" pitchFamily="18" charset="0"/>
                <a:cs typeface="Arial" panose="020B0604020202020204" pitchFamily="34" charset="0"/>
              </a:rPr>
              <a:t/>
            </a:r>
            <a:br>
              <a:rPr lang="en-IN" sz="4400" dirty="0" smtClean="0">
                <a:latin typeface="Cambria" pitchFamily="18" charset="0"/>
                <a:ea typeface="Cambria" pitchFamily="18" charset="0"/>
                <a:cs typeface="Arial" panose="020B0604020202020204" pitchFamily="34" charset="0"/>
              </a:rPr>
            </a:br>
            <a:r>
              <a:rPr lang="en-IN" sz="4400" dirty="0" smtClean="0">
                <a:latin typeface="Cambria" pitchFamily="18" charset="0"/>
                <a:ea typeface="Cambria" pitchFamily="18" charset="0"/>
                <a:cs typeface="Arial" panose="020B0604020202020204" pitchFamily="34" charset="0"/>
              </a:rPr>
              <a:t>           </a:t>
            </a:r>
            <a:r>
              <a:rPr lang="en-IN" sz="4400" dirty="0" smtClean="0">
                <a:latin typeface="Cambria" pitchFamily="18" charset="0"/>
                <a:ea typeface="Cambria" pitchFamily="18" charset="0"/>
                <a:cs typeface="Arial" panose="020B0604020202020204" pitchFamily="34" charset="0"/>
                <a:sym typeface="+mn-ea"/>
              </a:rPr>
              <a:t>Detailed Design</a:t>
            </a:r>
            <a:r>
              <a:rPr lang="en-US" sz="4400" dirty="0" smtClean="0">
                <a:latin typeface="Cambria" pitchFamily="18" charset="0"/>
                <a:ea typeface="Cambria" pitchFamily="18" charset="0"/>
              </a:rPr>
              <a:t/>
            </a:r>
            <a:br>
              <a:rPr lang="en-US" sz="4400" dirty="0" smtClean="0">
                <a:latin typeface="Cambria" pitchFamily="18" charset="0"/>
                <a:ea typeface="Cambria" pitchFamily="18" charset="0"/>
              </a:rPr>
            </a:br>
            <a:r>
              <a:rPr lang="en-IN" b="1" dirty="0" smtClean="0"/>
              <a:t> </a:t>
            </a:r>
            <a:br>
              <a:rPr lang="en-IN" b="1" dirty="0" smtClean="0"/>
            </a:br>
            <a:endParaRPr lang="en-US" b="1" dirty="0">
              <a:latin typeface="Book Antiqua" pitchFamily="18" charset="0"/>
            </a:endParaRPr>
          </a:p>
        </p:txBody>
      </p:sp>
      <p:sp>
        <p:nvSpPr>
          <p:cNvPr id="3" name="Content Placeholder 2">
            <a:extLst>
              <a:ext uri="{FF2B5EF4-FFF2-40B4-BE49-F238E27FC236}">
                <a16:creationId xmlns:a16="http://schemas.microsoft.com/office/drawing/2014/main" xmlns="" id="{9F541FAF-730D-47FE-9638-C05616C31320}"/>
              </a:ext>
            </a:extLst>
          </p:cNvPr>
          <p:cNvSpPr>
            <a:spLocks noGrp="1"/>
          </p:cNvSpPr>
          <p:nvPr>
            <p:ph idx="1"/>
          </p:nvPr>
        </p:nvSpPr>
        <p:spPr>
          <a:xfrm>
            <a:off x="3580327" y="1293223"/>
            <a:ext cx="8500056" cy="5564776"/>
          </a:xfrm>
        </p:spPr>
        <p:txBody>
          <a:bodyPr>
            <a:noAutofit/>
          </a:bodyPr>
          <a:lstStyle/>
          <a:p>
            <a:pPr marL="0" indent="0">
              <a:buNone/>
            </a:pPr>
            <a:r>
              <a:rPr lang="en-IN" sz="1800" b="1" i="1" dirty="0" smtClean="0">
                <a:latin typeface="Bookman Old Style" pitchFamily="18" charset="0"/>
                <a:cs typeface="Arial" panose="020B0604020202020204" pitchFamily="34" charset="0"/>
                <a:sym typeface="+mn-ea"/>
              </a:rPr>
              <a:t> Introduction</a:t>
            </a:r>
            <a:endParaRPr lang="en-IN" sz="1800" b="1" i="1" dirty="0" smtClean="0">
              <a:latin typeface="Bookman Old Style" pitchFamily="18" charset="0"/>
              <a:cs typeface="Arial" panose="020B0604020202020204" pitchFamily="34" charset="0"/>
            </a:endParaRPr>
          </a:p>
          <a:p>
            <a:pPr marL="0" indent="0" algn="just">
              <a:lnSpc>
                <a:spcPct val="150000"/>
              </a:lnSpc>
              <a:buNone/>
            </a:pPr>
            <a:r>
              <a:rPr lang="en-US" sz="1800" dirty="0" smtClean="0">
                <a:latin typeface="Bookman Old Style" pitchFamily="18" charset="0"/>
                <a:ea typeface="Cambria" panose="02040503050406030204" pitchFamily="18" charset="0"/>
                <a:cs typeface="Times New Roman" panose="02020603050405020304" pitchFamily="18" charset="0"/>
                <a:sym typeface="+mn-ea"/>
              </a:rPr>
              <a:t>The detailed design we decide the internal logic for the module, which implement the given specification. Detailed design is one of the levels of the Design process for software items detailed design, which is also known as logic design, involves the internal sign of the module and how the specification of the module can be satisfied.</a:t>
            </a:r>
            <a:endParaRPr lang="en-US" sz="1800" dirty="0" smtClean="0">
              <a:latin typeface="Bookman Old Style" pitchFamily="18" charset="0"/>
              <a:ea typeface="Cambria" panose="02040503050406030204" pitchFamily="18" charset="0"/>
              <a:cs typeface="Times New Roman" panose="02020603050405020304" pitchFamily="18" charset="0"/>
            </a:endParaRPr>
          </a:p>
          <a:p>
            <a:pPr marL="0" indent="0" algn="just">
              <a:lnSpc>
                <a:spcPct val="150000"/>
              </a:lnSpc>
              <a:buNone/>
            </a:pPr>
            <a:r>
              <a:rPr lang="en-US" sz="1800" dirty="0" smtClean="0">
                <a:latin typeface="Bookman Old Style" pitchFamily="18" charset="0"/>
                <a:ea typeface="Cambria" panose="02040503050406030204" pitchFamily="18" charset="0"/>
                <a:cs typeface="Times New Roman" panose="02020603050405020304" pitchFamily="18" charset="0"/>
                <a:sym typeface="+mn-ea"/>
              </a:rPr>
              <a:t> The first step before the detailed design or code for a module can be developed is that the specification of the module be given precisely. Once the module is precisely specified, the external logic for the module that will implement the given identification can be decided.</a:t>
            </a:r>
          </a:p>
          <a:p>
            <a:pPr marL="0" indent="0" algn="just">
              <a:lnSpc>
                <a:spcPct val="150000"/>
              </a:lnSpc>
              <a:buNone/>
            </a:pPr>
            <a:endParaRPr lang="en-IN" sz="1800" b="1" u="sng" dirty="0" smtClean="0">
              <a:latin typeface="Bookman Old Style" pitchFamily="18" charset="0"/>
              <a:ea typeface="Cambria" panose="02040503050406030204" pitchFamily="18" charset="0"/>
            </a:endParaRPr>
          </a:p>
          <a:p>
            <a:endParaRPr lang="en-US" sz="1600" dirty="0" smtClean="0"/>
          </a:p>
          <a:p>
            <a:pPr>
              <a:lnSpc>
                <a:spcPct val="100000"/>
              </a:lnSpc>
            </a:pPr>
            <a:endParaRPr lang="en-IN" sz="1600" dirty="0" smtClean="0">
              <a:latin typeface="Book Antiqua" pitchFamily="18" charset="0"/>
              <a:ea typeface="Cambria" pitchFamily="18" charset="0"/>
            </a:endParaRPr>
          </a:p>
        </p:txBody>
      </p:sp>
    </p:spTree>
    <p:extLst>
      <p:ext uri="{BB962C8B-B14F-4D97-AF65-F5344CB8AC3E}">
        <p14:creationId xmlns:p14="http://schemas.microsoft.com/office/powerpoint/2010/main" val="2194233190"/>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A38A195E-584A-485A-BECD-66468900B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40177A7-740C-43C7-8F2D-BD7067F12C9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xmlns="" id="{A389EA88-8D83-4F3F-A4C1-4B16E2377F9E}"/>
              </a:ext>
            </a:extLst>
          </p:cNvPr>
          <p:cNvSpPr>
            <a:spLocks noGrp="1"/>
          </p:cNvSpPr>
          <p:nvPr>
            <p:ph type="title"/>
          </p:nvPr>
        </p:nvSpPr>
        <p:spPr>
          <a:xfrm>
            <a:off x="4090507" y="1"/>
            <a:ext cx="7020838" cy="1371599"/>
          </a:xfrm>
        </p:spPr>
        <p:txBody>
          <a:bodyPr>
            <a:normAutofit fontScale="90000"/>
          </a:bodyPr>
          <a:lstStyle/>
          <a:p>
            <a:pPr algn="ctr"/>
            <a:r>
              <a:rPr lang="en-US" dirty="0" smtClean="0"/>
              <a:t>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IN" b="1" dirty="0" smtClean="0"/>
              <a:t> </a:t>
            </a:r>
            <a:br>
              <a:rPr lang="en-IN" b="1" dirty="0" smtClean="0"/>
            </a:br>
            <a:endParaRPr lang="en-US" b="1" dirty="0">
              <a:latin typeface="Book Antiqua" pitchFamily="18" charset="0"/>
            </a:endParaRPr>
          </a:p>
        </p:txBody>
      </p:sp>
      <p:sp>
        <p:nvSpPr>
          <p:cNvPr id="3" name="Content Placeholder 2">
            <a:extLst>
              <a:ext uri="{FF2B5EF4-FFF2-40B4-BE49-F238E27FC236}">
                <a16:creationId xmlns:a16="http://schemas.microsoft.com/office/drawing/2014/main" xmlns="" id="{9F541FAF-730D-47FE-9638-C05616C31320}"/>
              </a:ext>
            </a:extLst>
          </p:cNvPr>
          <p:cNvSpPr>
            <a:spLocks noGrp="1"/>
          </p:cNvSpPr>
          <p:nvPr>
            <p:ph idx="1"/>
          </p:nvPr>
        </p:nvSpPr>
        <p:spPr>
          <a:xfrm>
            <a:off x="3837709" y="744583"/>
            <a:ext cx="7706875" cy="6113416"/>
          </a:xfrm>
        </p:spPr>
        <p:txBody>
          <a:bodyPr>
            <a:noAutofit/>
          </a:bodyPr>
          <a:lstStyle/>
          <a:p>
            <a:pPr>
              <a:lnSpc>
                <a:spcPct val="100000"/>
              </a:lnSpc>
            </a:pPr>
            <a:r>
              <a:rPr lang="en-US" sz="2800" dirty="0" smtClean="0"/>
              <a:t>6.2 Structured English</a:t>
            </a:r>
            <a:br>
              <a:rPr lang="en-US" sz="2800" dirty="0" smtClean="0"/>
            </a:br>
            <a:endParaRPr lang="en-IN" sz="2800" dirty="0" smtClean="0">
              <a:latin typeface="Book Antiqua" pitchFamily="18" charset="0"/>
              <a:ea typeface="Cambria" pitchFamily="18" charset="0"/>
            </a:endParaRPr>
          </a:p>
        </p:txBody>
      </p:sp>
      <p:pic>
        <p:nvPicPr>
          <p:cNvPr id="3075" name="Picture 3"/>
          <p:cNvPicPr>
            <a:picLocks noChangeAspect="1" noChangeArrowheads="1"/>
          </p:cNvPicPr>
          <p:nvPr/>
        </p:nvPicPr>
        <p:blipFill>
          <a:blip r:embed="rId2"/>
          <a:srcRect l="28146" t="25803" r="26675" b="13839"/>
          <a:stretch>
            <a:fillRect/>
          </a:stretch>
        </p:blipFill>
        <p:spPr bwMode="auto">
          <a:xfrm>
            <a:off x="3814354" y="1233133"/>
            <a:ext cx="7249886" cy="5298295"/>
          </a:xfrm>
          <a:prstGeom prst="rect">
            <a:avLst/>
          </a:prstGeom>
          <a:noFill/>
          <a:ln w="9525">
            <a:noFill/>
            <a:miter lim="800000"/>
            <a:headEnd/>
            <a:tailEnd/>
          </a:ln>
        </p:spPr>
      </p:pic>
      <p:pic>
        <p:nvPicPr>
          <p:cNvPr id="12" name="Picture 11">
            <a:extLst>
              <a:ext uri="{FF2B5EF4-FFF2-40B4-BE49-F238E27FC236}">
                <a16:creationId xmlns:a16="http://schemas.microsoft.com/office/drawing/2014/main" xmlns="" id="{FF525AAA-82CE-4027-A26C-B0EFFD856F2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3">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Tree>
    <p:extLst>
      <p:ext uri="{BB962C8B-B14F-4D97-AF65-F5344CB8AC3E}">
        <p14:creationId xmlns:p14="http://schemas.microsoft.com/office/powerpoint/2010/main" val="2194233190"/>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A38A195E-584A-485A-BECD-66468900B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40177A7-740C-43C7-8F2D-BD7067F12C9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xmlns="" id="{FF525AAA-82CE-4027-A26C-B0EFFD856F2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xmlns="" id="{A389EA88-8D83-4F3F-A4C1-4B16E2377F9E}"/>
              </a:ext>
            </a:extLst>
          </p:cNvPr>
          <p:cNvSpPr>
            <a:spLocks noGrp="1"/>
          </p:cNvSpPr>
          <p:nvPr>
            <p:ph type="title"/>
          </p:nvPr>
        </p:nvSpPr>
        <p:spPr>
          <a:xfrm>
            <a:off x="4090507" y="1"/>
            <a:ext cx="7020838" cy="1371599"/>
          </a:xfrm>
        </p:spPr>
        <p:txBody>
          <a:bodyPr>
            <a:normAutofit fontScale="90000"/>
          </a:bodyPr>
          <a:lstStyle/>
          <a:p>
            <a:pPr algn="ctr"/>
            <a:r>
              <a:rPr lang="en-US" dirty="0" smtClean="0"/>
              <a:t>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IN" b="1" dirty="0" smtClean="0"/>
              <a:t> </a:t>
            </a:r>
            <a:br>
              <a:rPr lang="en-IN" b="1" dirty="0" smtClean="0"/>
            </a:br>
            <a:endParaRPr lang="en-US" b="1" dirty="0">
              <a:latin typeface="Book Antiqua" pitchFamily="18" charset="0"/>
            </a:endParaRPr>
          </a:p>
        </p:txBody>
      </p:sp>
      <p:pic>
        <p:nvPicPr>
          <p:cNvPr id="83970" name="Picture 2"/>
          <p:cNvPicPr>
            <a:picLocks noGrp="1" noChangeAspect="1" noChangeArrowheads="1"/>
          </p:cNvPicPr>
          <p:nvPr>
            <p:ph idx="1"/>
          </p:nvPr>
        </p:nvPicPr>
        <p:blipFill>
          <a:blip r:embed="rId3"/>
          <a:srcRect l="23604" t="21664" r="25381" b="26486"/>
          <a:stretch>
            <a:fillRect/>
          </a:stretch>
        </p:blipFill>
        <p:spPr bwMode="auto">
          <a:xfrm>
            <a:off x="3646146" y="463731"/>
            <a:ext cx="7909559" cy="5930537"/>
          </a:xfrm>
          <a:prstGeom prst="rect">
            <a:avLst/>
          </a:prstGeom>
          <a:noFill/>
          <a:ln w="9525">
            <a:noFill/>
            <a:miter lim="800000"/>
            <a:headEnd/>
            <a:tailEnd/>
          </a:ln>
        </p:spPr>
      </p:pic>
    </p:spTree>
    <p:extLst>
      <p:ext uri="{BB962C8B-B14F-4D97-AF65-F5344CB8AC3E}">
        <p14:creationId xmlns:p14="http://schemas.microsoft.com/office/powerpoint/2010/main" val="2194233190"/>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A38A195E-584A-485A-BECD-66468900B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40177A7-740C-43C7-8F2D-BD7067F12C9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xmlns="" id="{FF525AAA-82CE-4027-A26C-B0EFFD856F2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xmlns="" id="{A389EA88-8D83-4F3F-A4C1-4B16E2377F9E}"/>
              </a:ext>
            </a:extLst>
          </p:cNvPr>
          <p:cNvSpPr>
            <a:spLocks noGrp="1"/>
          </p:cNvSpPr>
          <p:nvPr>
            <p:ph type="title"/>
          </p:nvPr>
        </p:nvSpPr>
        <p:spPr>
          <a:xfrm>
            <a:off x="4090507" y="1"/>
            <a:ext cx="7020838" cy="1371599"/>
          </a:xfrm>
        </p:spPr>
        <p:txBody>
          <a:bodyPr>
            <a:normAutofit fontScale="90000"/>
          </a:bodyPr>
          <a:lstStyle/>
          <a:p>
            <a:pPr algn="ctr"/>
            <a:r>
              <a:rPr lang="en-US" dirty="0" smtClean="0"/>
              <a:t>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IN" b="1" dirty="0" smtClean="0"/>
              <a:t> </a:t>
            </a:r>
            <a:br>
              <a:rPr lang="en-IN" b="1" dirty="0" smtClean="0"/>
            </a:br>
            <a:endParaRPr lang="en-US" b="1" dirty="0">
              <a:latin typeface="Book Antiqua" pitchFamily="18" charset="0"/>
            </a:endParaRPr>
          </a:p>
        </p:txBody>
      </p:sp>
      <p:pic>
        <p:nvPicPr>
          <p:cNvPr id="87042" name="Picture 2"/>
          <p:cNvPicPr>
            <a:picLocks noGrp="1" noChangeAspect="1" noChangeArrowheads="1"/>
          </p:cNvPicPr>
          <p:nvPr>
            <p:ph idx="1"/>
          </p:nvPr>
        </p:nvPicPr>
        <p:blipFill>
          <a:blip r:embed="rId3"/>
          <a:srcRect l="24294" t="19492" r="24418" b="12149"/>
          <a:stretch>
            <a:fillRect/>
          </a:stretch>
        </p:blipFill>
        <p:spPr bwMode="auto">
          <a:xfrm>
            <a:off x="3866606" y="418011"/>
            <a:ext cx="7325935" cy="5760720"/>
          </a:xfrm>
          <a:prstGeom prst="rect">
            <a:avLst/>
          </a:prstGeom>
          <a:noFill/>
          <a:ln w="9525">
            <a:noFill/>
            <a:miter lim="800000"/>
            <a:headEnd/>
            <a:tailEnd/>
          </a:ln>
        </p:spPr>
      </p:pic>
    </p:spTree>
    <p:extLst>
      <p:ext uri="{BB962C8B-B14F-4D97-AF65-F5344CB8AC3E}">
        <p14:creationId xmlns:p14="http://schemas.microsoft.com/office/powerpoint/2010/main" val="2194233190"/>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endParaRPr lang="en-US"/>
          </a:p>
        </p:txBody>
      </p:sp>
      <p:sp>
        <p:nvSpPr>
          <p:cNvPr id="6" name="Title 1">
            <a:extLst>
              <a:ext uri="{FF2B5EF4-FFF2-40B4-BE49-F238E27FC236}">
                <a16:creationId xmlns:a16="http://schemas.microsoft.com/office/drawing/2014/main" xmlns="" id="{8DE5CD8D-E704-46A1-BC3E-9A644A9FFD4E}"/>
              </a:ext>
            </a:extLst>
          </p:cNvPr>
          <p:cNvSpPr>
            <a:spLocks noGrp="1"/>
          </p:cNvSpPr>
          <p:nvPr>
            <p:ph type="title"/>
          </p:nvPr>
        </p:nvSpPr>
        <p:spPr/>
        <p:txBody>
          <a:bodyPr anchor="ctr">
            <a:normAutofit fontScale="90000"/>
          </a:bodyPr>
          <a:lstStyle/>
          <a:p>
            <a:pPr algn="ctr"/>
            <a:r>
              <a:rPr lang="en-US" sz="7200" b="1" dirty="0" smtClean="0">
                <a:latin typeface="Book Antiqua" pitchFamily="18" charset="0"/>
              </a:rPr>
              <a:t/>
            </a:r>
            <a:br>
              <a:rPr lang="en-US" sz="7200" b="1" dirty="0" smtClean="0">
                <a:latin typeface="Book Antiqua" pitchFamily="18" charset="0"/>
              </a:rPr>
            </a:br>
            <a:r>
              <a:rPr lang="en-US" sz="7200" b="1" dirty="0" smtClean="0">
                <a:latin typeface="Book Antiqua" pitchFamily="18" charset="0"/>
              </a:rPr>
              <a:t>TESTING</a:t>
            </a:r>
            <a:r>
              <a:rPr lang="en-US" sz="7200" dirty="0" smtClean="0">
                <a:latin typeface="Book Antiqua" pitchFamily="18" charset="0"/>
              </a:rPr>
              <a:t/>
            </a:r>
            <a:br>
              <a:rPr lang="en-US" sz="7200" dirty="0" smtClean="0">
                <a:latin typeface="Book Antiqua" pitchFamily="18" charset="0"/>
              </a:rPr>
            </a:br>
            <a:endParaRPr lang="en-US" sz="7200" dirty="0">
              <a:latin typeface="Book Antiqua" pitchFamily="18" charset="0"/>
            </a:endParaRPr>
          </a:p>
        </p:txBody>
      </p:sp>
    </p:spTree>
    <p:extLst>
      <p:ext uri="{BB962C8B-B14F-4D97-AF65-F5344CB8AC3E}">
        <p14:creationId xmlns:p14="http://schemas.microsoft.com/office/powerpoint/2010/main" val="2744793390"/>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96036" y="384146"/>
            <a:ext cx="12624179" cy="1723549"/>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sym typeface="+mn-ea"/>
              </a:rPr>
              <a:t>Chapter – 8</a:t>
            </a:r>
            <a:endParaRPr lang="en-IN" sz="3200" b="1" dirty="0">
              <a:latin typeface="Arial" panose="020B0604020202020204" pitchFamily="34" charset="0"/>
              <a:cs typeface="Arial" panose="020B0604020202020204" pitchFamily="34" charset="0"/>
            </a:endParaRPr>
          </a:p>
          <a:p>
            <a:pPr algn="ctr"/>
            <a:r>
              <a:rPr lang="en-IN" sz="2800" b="1" dirty="0">
                <a:latin typeface="Arial" panose="020B0604020202020204" pitchFamily="34" charset="0"/>
                <a:cs typeface="Arial" panose="020B0604020202020204" pitchFamily="34" charset="0"/>
                <a:sym typeface="+mn-ea"/>
              </a:rPr>
              <a:t>Testing</a:t>
            </a:r>
          </a:p>
          <a:p>
            <a:r>
              <a:rPr lang="en-IN" sz="2800" b="1" dirty="0" smtClean="0">
                <a:latin typeface="Cambria" pitchFamily="18" charset="0"/>
                <a:ea typeface="Cambria" pitchFamily="18" charset="0"/>
                <a:cs typeface="Arial" panose="020B0604020202020204" pitchFamily="34" charset="0"/>
                <a:sym typeface="+mn-ea"/>
              </a:rPr>
              <a:t>Introduction</a:t>
            </a:r>
            <a:r>
              <a:rPr lang="en-IN" sz="2800" b="1" dirty="0">
                <a:latin typeface="Cambria" pitchFamily="18" charset="0"/>
                <a:ea typeface="Cambria" pitchFamily="18" charset="0"/>
                <a:cs typeface="Arial" panose="020B0604020202020204" pitchFamily="34" charset="0"/>
                <a:sym typeface="+mn-ea"/>
              </a:rPr>
              <a:t>:</a:t>
            </a:r>
            <a:endParaRPr lang="en-IN" sz="2800" dirty="0">
              <a:latin typeface="Cambria" pitchFamily="18" charset="0"/>
              <a:ea typeface="Cambria" pitchFamily="18" charset="0"/>
              <a:cs typeface="Arial" panose="020B0604020202020204" pitchFamily="34" charset="0"/>
            </a:endParaRPr>
          </a:p>
          <a:p>
            <a:endParaRPr lang="en-US" dirty="0"/>
          </a:p>
        </p:txBody>
      </p:sp>
      <p:sp>
        <p:nvSpPr>
          <p:cNvPr id="4" name="Rectangle 3"/>
          <p:cNvSpPr/>
          <p:nvPr/>
        </p:nvSpPr>
        <p:spPr>
          <a:xfrm>
            <a:off x="696036" y="1886074"/>
            <a:ext cx="11286698" cy="4708981"/>
          </a:xfrm>
          <a:prstGeom prst="rect">
            <a:avLst/>
          </a:prstGeom>
        </p:spPr>
        <p:txBody>
          <a:bodyPr wrap="square">
            <a:spAutoFit/>
          </a:bodyPr>
          <a:lstStyle/>
          <a:p>
            <a:r>
              <a:rPr lang="en-IN" sz="2400" dirty="0">
                <a:latin typeface="Arial" panose="020B0604020202020204" pitchFamily="34" charset="0"/>
                <a:cs typeface="Arial" panose="020B0604020202020204" pitchFamily="34" charset="0"/>
                <a:sym typeface="+mn-ea"/>
              </a:rPr>
              <a:t>Testing is the process of detecting the errors </a:t>
            </a:r>
            <a:r>
              <a:rPr lang="en-IN" sz="2400" dirty="0" smtClean="0">
                <a:latin typeface="Arial" panose="020B0604020202020204" pitchFamily="34" charset="0"/>
                <a:cs typeface="Arial" panose="020B0604020202020204" pitchFamily="34" charset="0"/>
                <a:sym typeface="+mn-ea"/>
              </a:rPr>
              <a:t>or evaluating a system to ensure that it functions correctly and meets the specified requirements.</a:t>
            </a:r>
            <a:endParaRPr lang="en-IN" sz="2400" dirty="0">
              <a:latin typeface="Arial" panose="020B0604020202020204" pitchFamily="34" charset="0"/>
              <a:cs typeface="Arial" panose="020B0604020202020204" pitchFamily="34" charset="0"/>
              <a:sym typeface="+mn-ea"/>
            </a:endParaRPr>
          </a:p>
          <a:p>
            <a:r>
              <a:rPr lang="en-IN" sz="2400" dirty="0" smtClean="0">
                <a:latin typeface="Arial" panose="020B0604020202020204" pitchFamily="34" charset="0"/>
                <a:cs typeface="Arial" panose="020B0604020202020204" pitchFamily="34" charset="0"/>
                <a:sym typeface="+mn-ea"/>
              </a:rPr>
              <a:t>Testing is an essential part of the software development life cycle and helps identify defects or error ,ensuring quality and reliability of the software.</a:t>
            </a:r>
            <a:endParaRPr lang="en-IN" sz="2400" b="1" dirty="0" smtClean="0">
              <a:latin typeface="Arial" panose="020B0604020202020204" pitchFamily="34" charset="0"/>
              <a:cs typeface="Arial" panose="020B0604020202020204" pitchFamily="34" charset="0"/>
              <a:sym typeface="+mn-ea"/>
            </a:endParaRPr>
          </a:p>
          <a:p>
            <a:pPr>
              <a:buNone/>
            </a:pPr>
            <a:r>
              <a:rPr lang="en-IN" sz="2400" b="1" dirty="0" smtClean="0">
                <a:latin typeface="Arial" panose="020B0604020202020204" pitchFamily="34" charset="0"/>
                <a:cs typeface="Arial" panose="020B0604020202020204" pitchFamily="34" charset="0"/>
                <a:sym typeface="+mn-ea"/>
              </a:rPr>
              <a:t>Level </a:t>
            </a:r>
            <a:r>
              <a:rPr lang="en-IN" sz="2400" b="1" dirty="0">
                <a:latin typeface="Arial" panose="020B0604020202020204" pitchFamily="34" charset="0"/>
                <a:cs typeface="Arial" panose="020B0604020202020204" pitchFamily="34" charset="0"/>
                <a:sym typeface="+mn-ea"/>
              </a:rPr>
              <a:t>of Testing</a:t>
            </a:r>
            <a:r>
              <a:rPr lang="en-IN" sz="2400" b="1" dirty="0" smtClean="0">
                <a:latin typeface="Arial" panose="020B0604020202020204" pitchFamily="34" charset="0"/>
                <a:cs typeface="Arial" panose="020B0604020202020204" pitchFamily="34" charset="0"/>
                <a:sym typeface="+mn-ea"/>
              </a:rPr>
              <a:t>:</a:t>
            </a:r>
            <a:endParaRPr lang="en-IN" sz="2400" dirty="0">
              <a:latin typeface="Arial" panose="020B0604020202020204" pitchFamily="34" charset="0"/>
              <a:cs typeface="Arial" panose="020B0604020202020204" pitchFamily="34" charset="0"/>
            </a:endParaRPr>
          </a:p>
          <a:p>
            <a:pPr marL="285750" lvl="0" indent="-285750">
              <a:lnSpc>
                <a:spcPct val="150000"/>
              </a:lnSpc>
              <a:buFont typeface="Wingdings" panose="05000000000000000000" pitchFamily="2" charset="2"/>
              <a:buChar char="q"/>
            </a:pPr>
            <a:r>
              <a:rPr lang="en-IN" sz="2000" dirty="0">
                <a:latin typeface="Arial" panose="020B0604020202020204" pitchFamily="34" charset="0"/>
                <a:cs typeface="Arial" panose="020B0604020202020204" pitchFamily="34" charset="0"/>
                <a:sym typeface="+mn-ea"/>
              </a:rPr>
              <a:t>Unit Testing</a:t>
            </a:r>
            <a:endParaRPr lang="en-IN" sz="2000" dirty="0">
              <a:latin typeface="Arial" panose="020B0604020202020204" pitchFamily="34" charset="0"/>
              <a:cs typeface="Arial" panose="020B0604020202020204" pitchFamily="34" charset="0"/>
            </a:endParaRPr>
          </a:p>
          <a:p>
            <a:pPr marL="285750" lvl="0" indent="-285750">
              <a:lnSpc>
                <a:spcPct val="150000"/>
              </a:lnSpc>
              <a:buFont typeface="Wingdings" panose="05000000000000000000" pitchFamily="2" charset="2"/>
              <a:buChar char="q"/>
            </a:pPr>
            <a:r>
              <a:rPr lang="en-IN" sz="2000" dirty="0">
                <a:latin typeface="Arial" panose="020B0604020202020204" pitchFamily="34" charset="0"/>
                <a:cs typeface="Arial" panose="020B0604020202020204" pitchFamily="34" charset="0"/>
                <a:sym typeface="+mn-ea"/>
              </a:rPr>
              <a:t>Integrated testing</a:t>
            </a:r>
            <a:endParaRPr lang="en-IN" sz="2000" dirty="0">
              <a:latin typeface="Arial" panose="020B0604020202020204" pitchFamily="34" charset="0"/>
              <a:cs typeface="Arial" panose="020B0604020202020204" pitchFamily="34" charset="0"/>
            </a:endParaRPr>
          </a:p>
          <a:p>
            <a:pPr marL="285750" lvl="0" indent="-285750">
              <a:lnSpc>
                <a:spcPct val="150000"/>
              </a:lnSpc>
              <a:buFont typeface="Wingdings" panose="05000000000000000000" pitchFamily="2" charset="2"/>
              <a:buChar char="q"/>
            </a:pPr>
            <a:r>
              <a:rPr lang="en-IN" sz="2000" dirty="0">
                <a:latin typeface="Arial" panose="020B0604020202020204" pitchFamily="34" charset="0"/>
                <a:cs typeface="Arial" panose="020B0604020202020204" pitchFamily="34" charset="0"/>
                <a:sym typeface="+mn-ea"/>
              </a:rPr>
              <a:t>System Testing</a:t>
            </a:r>
            <a:endParaRPr lang="en-IN" sz="2000" dirty="0">
              <a:latin typeface="Arial" panose="020B0604020202020204" pitchFamily="34" charset="0"/>
              <a:cs typeface="Arial" panose="020B0604020202020204" pitchFamily="34" charset="0"/>
            </a:endParaRPr>
          </a:p>
          <a:p>
            <a:pPr marL="285750" lvl="0" indent="-285750">
              <a:lnSpc>
                <a:spcPct val="150000"/>
              </a:lnSpc>
              <a:buFont typeface="Wingdings" panose="05000000000000000000" pitchFamily="2" charset="2"/>
              <a:buChar char="q"/>
            </a:pPr>
            <a:r>
              <a:rPr lang="en-IN" sz="2000" dirty="0">
                <a:latin typeface="Arial" panose="020B0604020202020204" pitchFamily="34" charset="0"/>
                <a:cs typeface="Arial" panose="020B0604020202020204" pitchFamily="34" charset="0"/>
                <a:sym typeface="+mn-ea"/>
              </a:rPr>
              <a:t>User Acceptance Testing</a:t>
            </a:r>
          </a:p>
          <a:p>
            <a:pPr marL="285750" lvl="0" indent="-285750">
              <a:lnSpc>
                <a:spcPct val="150000"/>
              </a:lnSpc>
              <a:buFont typeface="Wingdings" panose="05000000000000000000" pitchFamily="2" charset="2"/>
              <a:buChar char="q"/>
            </a:pPr>
            <a:r>
              <a:rPr lang="en-IN" sz="2000" dirty="0">
                <a:latin typeface="Arial" panose="020B0604020202020204" pitchFamily="34" charset="0"/>
                <a:cs typeface="Arial" panose="020B0604020202020204" pitchFamily="34" charset="0"/>
                <a:sym typeface="+mn-ea"/>
              </a:rPr>
              <a:t>Validation testing</a:t>
            </a:r>
          </a:p>
          <a:p>
            <a:pPr marL="285750" lvl="0" indent="-285750">
              <a:lnSpc>
                <a:spcPct val="150000"/>
              </a:lnSpc>
              <a:buFont typeface="Wingdings" panose="05000000000000000000" pitchFamily="2" charset="2"/>
              <a:buChar char="q"/>
            </a:pPr>
            <a:r>
              <a:rPr lang="en-IN" sz="2000" dirty="0">
                <a:latin typeface="Arial" panose="020B0604020202020204" pitchFamily="34" charset="0"/>
                <a:cs typeface="Arial" panose="020B0604020202020204" pitchFamily="34" charset="0"/>
                <a:sym typeface="+mn-ea"/>
              </a:rPr>
              <a:t>Output testing</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6709437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2830" y="1625642"/>
            <a:ext cx="11764370" cy="4739759"/>
          </a:xfrm>
          <a:prstGeom prst="rect">
            <a:avLst/>
          </a:prstGeom>
        </p:spPr>
        <p:txBody>
          <a:bodyPr wrap="square">
            <a:spAutoFit/>
          </a:bodyPr>
          <a:lstStyle/>
          <a:p>
            <a:r>
              <a:rPr lang="en-IN" sz="2400" b="1" dirty="0">
                <a:latin typeface="Times New Roman" panose="02020603050405020304" pitchFamily="18" charset="0"/>
                <a:cs typeface="Times New Roman" panose="02020603050405020304" pitchFamily="18" charset="0"/>
                <a:sym typeface="+mn-ea"/>
              </a:rPr>
              <a:t>Unit Testing</a:t>
            </a:r>
            <a:endParaRPr lang="en-IN" sz="2400" b="1" dirty="0">
              <a:latin typeface="Times New Roman" panose="02020603050405020304" pitchFamily="18" charset="0"/>
              <a:cs typeface="Times New Roman" panose="02020603050405020304" pitchFamily="18" charset="0"/>
            </a:endParaRPr>
          </a:p>
          <a:p>
            <a:pPr lvl="1" algn="just"/>
            <a:r>
              <a:rPr lang="en-GB" sz="2400" dirty="0">
                <a:latin typeface="Times New Roman" panose="02020603050405020304" pitchFamily="18" charset="0"/>
                <a:ea typeface="Cambria" pitchFamily="18" charset="0"/>
                <a:cs typeface="Times New Roman" panose="02020603050405020304" pitchFamily="18" charset="0"/>
                <a:sym typeface="+mn-ea"/>
              </a:rPr>
              <a:t>Testing of an individual software component or module is termed as Unit Testing. It is typically done by the programmer and not by testers, as it requires detailed knowledge of the internal program design and code. </a:t>
            </a:r>
            <a:r>
              <a:rPr lang="en-IN" sz="2400" b="1" u="sng" dirty="0">
                <a:latin typeface="Times New Roman" panose="02020603050405020304" pitchFamily="18" charset="0"/>
                <a:ea typeface="Cambria" pitchFamily="18" charset="0"/>
                <a:cs typeface="Times New Roman" panose="02020603050405020304" pitchFamily="18" charset="0"/>
                <a:sym typeface="+mn-ea"/>
              </a:rPr>
              <a:t> </a:t>
            </a:r>
            <a:endParaRPr lang="en-IN" sz="2400" b="1" u="sng" dirty="0">
              <a:latin typeface="Times New Roman" panose="02020603050405020304" pitchFamily="18" charset="0"/>
              <a:ea typeface="Cambria" pitchFamily="18" charset="0"/>
              <a:cs typeface="Times New Roman" panose="02020603050405020304" pitchFamily="18" charset="0"/>
            </a:endParaRPr>
          </a:p>
          <a:p>
            <a:pPr lvl="1"/>
            <a:endParaRPr lang="en-IN" b="1" u="sng" dirty="0">
              <a:latin typeface="Times New Roman" panose="02020603050405020304" pitchFamily="18" charset="0"/>
              <a:cs typeface="Times New Roman" panose="02020603050405020304" pitchFamily="18" charset="0"/>
            </a:endParaRPr>
          </a:p>
          <a:p>
            <a:r>
              <a:rPr lang="en-IN" sz="2400" b="1" dirty="0">
                <a:latin typeface="Times New Roman" panose="02020603050405020304" pitchFamily="18" charset="0"/>
                <a:cs typeface="Times New Roman" panose="02020603050405020304" pitchFamily="18" charset="0"/>
                <a:sym typeface="+mn-ea"/>
              </a:rPr>
              <a:t>Integrated Testing</a:t>
            </a:r>
            <a:endParaRPr lang="en-IN" sz="2400" b="1" dirty="0">
              <a:latin typeface="Times New Roman" panose="02020603050405020304" pitchFamily="18" charset="0"/>
              <a:cs typeface="Times New Roman" panose="02020603050405020304" pitchFamily="18" charset="0"/>
            </a:endParaRPr>
          </a:p>
          <a:p>
            <a:pPr lvl="1" algn="just"/>
            <a:r>
              <a:rPr lang="en-GB" sz="2400" dirty="0">
                <a:latin typeface="Times New Roman" panose="02020603050405020304" pitchFamily="18" charset="0"/>
                <a:ea typeface="Cambria" pitchFamily="18" charset="0"/>
                <a:cs typeface="Times New Roman" panose="02020603050405020304" pitchFamily="18" charset="0"/>
                <a:sym typeface="+mn-ea"/>
              </a:rPr>
              <a:t>Testing of all integrated modules to verify the combined functionality after integration is termed as</a:t>
            </a:r>
            <a:r>
              <a:rPr lang="en-GB" sz="2400" dirty="0">
                <a:latin typeface="Times New Roman" panose="02020603050405020304" pitchFamily="18" charset="0"/>
                <a:ea typeface="Cambria" pitchFamily="18" charset="0"/>
                <a:cs typeface="Times New Roman" panose="02020603050405020304" pitchFamily="18" charset="0"/>
                <a:sym typeface="+mn-ea"/>
                <a:hlinkClick r:id="rId2"/>
              </a:rPr>
              <a:t> </a:t>
            </a:r>
            <a:r>
              <a:rPr lang="en-GB" sz="2400" dirty="0">
                <a:latin typeface="Times New Roman" panose="02020603050405020304" pitchFamily="18" charset="0"/>
                <a:ea typeface="Cambria" pitchFamily="18" charset="0"/>
                <a:cs typeface="Times New Roman" panose="02020603050405020304" pitchFamily="18" charset="0"/>
                <a:sym typeface="+mn-ea"/>
              </a:rPr>
              <a:t>Integration Testing.</a:t>
            </a:r>
          </a:p>
          <a:p>
            <a:endParaRPr lang="en-IN" sz="2000" dirty="0">
              <a:latin typeface="Times New Roman" panose="02020603050405020304" pitchFamily="18" charset="0"/>
              <a:cs typeface="Times New Roman" panose="02020603050405020304" pitchFamily="18" charset="0"/>
            </a:endParaRPr>
          </a:p>
          <a:p>
            <a:r>
              <a:rPr lang="en-IN" sz="2400" b="1" dirty="0">
                <a:latin typeface="Times New Roman" panose="02020603050405020304" pitchFamily="18" charset="0"/>
                <a:cs typeface="Times New Roman" panose="02020603050405020304" pitchFamily="18" charset="0"/>
                <a:sym typeface="+mn-ea"/>
              </a:rPr>
              <a:t>System Testing</a:t>
            </a:r>
            <a:endParaRPr lang="en-IN" sz="2400" dirty="0">
              <a:latin typeface="Times New Roman" panose="02020603050405020304" pitchFamily="18" charset="0"/>
              <a:cs typeface="Times New Roman" panose="02020603050405020304" pitchFamily="18" charset="0"/>
            </a:endParaRPr>
          </a:p>
          <a:p>
            <a:pPr lvl="1" algn="just"/>
            <a:r>
              <a:rPr lang="en-GB" sz="2400" dirty="0">
                <a:latin typeface="Times New Roman" panose="02020603050405020304" pitchFamily="18" charset="0"/>
                <a:ea typeface="Cambria" pitchFamily="18" charset="0"/>
                <a:cs typeface="Times New Roman" panose="02020603050405020304" pitchFamily="18" charset="0"/>
                <a:sym typeface="+mn-ea"/>
              </a:rPr>
              <a:t>Under  System Testing technique, the entire system is tested as per the requirements. It is a Black-box type Testing that is based on overall requirement specifications and covers all the combined parts of a system.</a:t>
            </a:r>
            <a:endParaRPr lang="en-US" sz="2000" dirty="0">
              <a:latin typeface="Times New Roman" panose="02020603050405020304" pitchFamily="18" charset="0"/>
              <a:ea typeface="Cambria" pitchFamily="18" charset="0"/>
              <a:cs typeface="Times New Roman" panose="02020603050405020304" pitchFamily="18" charset="0"/>
            </a:endParaRPr>
          </a:p>
        </p:txBody>
      </p:sp>
    </p:spTree>
    <p:extLst>
      <p:ext uri="{BB962C8B-B14F-4D97-AF65-F5344CB8AC3E}">
        <p14:creationId xmlns:p14="http://schemas.microsoft.com/office/powerpoint/2010/main" val="226254286"/>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2522" y="445522"/>
            <a:ext cx="11106955" cy="1293126"/>
          </a:xfrm>
        </p:spPr>
        <p:txBody>
          <a:bodyPr>
            <a:normAutofit fontScale="90000"/>
          </a:bodyPr>
          <a:lstStyle/>
          <a:p>
            <a:pPr algn="ctr"/>
            <a:r>
              <a:rPr lang="en-US" b="1"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MODULES:  </a:t>
            </a:r>
            <a:r>
              <a:rPr lang="en-US" b="1" dirty="0" smtClean="0"/>
              <a:t/>
            </a:r>
            <a:br>
              <a:rPr lang="en-US" b="1" dirty="0" smtClean="0"/>
            </a:br>
            <a:r>
              <a:rPr lang="en-IN" dirty="0" smtClean="0">
                <a:latin typeface="Times New Roman" panose="02020603050405020304" pitchFamily="18" charset="0"/>
                <a:cs typeface="Times New Roman" panose="02020603050405020304" pitchFamily="18" charset="0"/>
              </a:rPr>
              <a:t/>
            </a:r>
            <a:br>
              <a:rPr lang="en-IN" dirty="0" smtClean="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program consists of following modules:</a:t>
            </a:r>
          </a:p>
        </p:txBody>
      </p:sp>
      <p:sp>
        <p:nvSpPr>
          <p:cNvPr id="3" name="Content Placeholder 2"/>
          <p:cNvSpPr>
            <a:spLocks noGrp="1"/>
          </p:cNvSpPr>
          <p:nvPr>
            <p:ph idx="1"/>
          </p:nvPr>
        </p:nvSpPr>
        <p:spPr>
          <a:xfrm>
            <a:off x="685800" y="1738648"/>
            <a:ext cx="10820400" cy="4855335"/>
          </a:xfrm>
        </p:spPr>
        <p:txBody>
          <a:bodyPr>
            <a:normAutofit/>
          </a:bodyPr>
          <a:lstStyle/>
          <a:p>
            <a:pPr marL="0" indent="0">
              <a:buNone/>
            </a:pPr>
            <a:endParaRPr lang="en-IN"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b="1" dirty="0" smtClean="0"/>
              <a:t> </a:t>
            </a:r>
            <a:r>
              <a:rPr lang="en-US" sz="2400" b="1" dirty="0" smtClean="0">
                <a:latin typeface="Calibri" panose="020F0502020204030204" pitchFamily="34" charset="0"/>
                <a:cs typeface="Calibri" panose="020F0502020204030204" pitchFamily="34" charset="0"/>
              </a:rPr>
              <a:t>Administrator </a:t>
            </a:r>
            <a:r>
              <a:rPr lang="en-US" sz="2400" b="1" dirty="0">
                <a:latin typeface="Calibri" panose="020F0502020204030204" pitchFamily="34" charset="0"/>
                <a:cs typeface="Calibri" panose="020F0502020204030204" pitchFamily="34" charset="0"/>
              </a:rPr>
              <a:t>module:</a:t>
            </a:r>
            <a:endParaRPr lang="en-IN" sz="2400" dirty="0">
              <a:latin typeface="Calibri" panose="020F0502020204030204" pitchFamily="34" charset="0"/>
              <a:cs typeface="Calibri" panose="020F0502020204030204" pitchFamily="34" charset="0"/>
            </a:endParaRPr>
          </a:p>
          <a:p>
            <a:pPr>
              <a:buFont typeface="Wingdings" panose="05000000000000000000" pitchFamily="2" charset="2"/>
              <a:buChar char="ü"/>
            </a:pPr>
            <a:r>
              <a:rPr lang="en-US" dirty="0" smtClean="0"/>
              <a:t> </a:t>
            </a:r>
            <a:r>
              <a:rPr lang="en-US" dirty="0" smtClean="0">
                <a:latin typeface="Times New Roman" panose="02020603050405020304" pitchFamily="18" charset="0"/>
                <a:cs typeface="Times New Roman" panose="02020603050405020304" pitchFamily="18" charset="0"/>
              </a:rPr>
              <a:t>Category </a:t>
            </a:r>
            <a:r>
              <a:rPr lang="en-US" dirty="0">
                <a:latin typeface="Times New Roman" panose="02020603050405020304" pitchFamily="18" charset="0"/>
                <a:cs typeface="Times New Roman" panose="02020603050405020304" pitchFamily="18" charset="0"/>
              </a:rPr>
              <a:t>management</a:t>
            </a:r>
            <a:endParaRPr lang="en-IN" dirty="0">
              <a:latin typeface="Times New Roman" panose="02020603050405020304" pitchFamily="18" charset="0"/>
              <a:cs typeface="Times New Roman" panose="02020603050405020304" pitchFamily="18" charset="0"/>
            </a:endParaRPr>
          </a:p>
          <a:p>
            <a:pPr lvl="0">
              <a:buFont typeface="Wingdings" panose="05000000000000000000" pitchFamily="2" charset="2"/>
              <a:buChar char="ü"/>
            </a:pPr>
            <a:r>
              <a:rPr lang="en-US" dirty="0" smtClean="0">
                <a:latin typeface="Times New Roman" panose="02020603050405020304" pitchFamily="18" charset="0"/>
                <a:cs typeface="Times New Roman" panose="02020603050405020304" pitchFamily="18" charset="0"/>
              </a:rPr>
              <a:t> Seller </a:t>
            </a:r>
            <a:r>
              <a:rPr lang="en-US" dirty="0">
                <a:latin typeface="Times New Roman" panose="02020603050405020304" pitchFamily="18" charset="0"/>
                <a:cs typeface="Times New Roman" panose="02020603050405020304" pitchFamily="18" charset="0"/>
              </a:rPr>
              <a:t>Management</a:t>
            </a:r>
            <a:endParaRPr lang="en-IN"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US" dirty="0" smtClean="0">
                <a:latin typeface="Times New Roman" panose="02020603050405020304" pitchFamily="18" charset="0"/>
                <a:cs typeface="Times New Roman" panose="02020603050405020304" pitchFamily="18" charset="0"/>
              </a:rPr>
              <a:t> Product management</a:t>
            </a:r>
          </a:p>
          <a:p>
            <a:pPr marL="0" indent="0">
              <a:buNone/>
            </a:pPr>
            <a:endParaRPr lang="en-IN" dirty="0"/>
          </a:p>
          <a:p>
            <a:pPr>
              <a:buFont typeface="Wingdings" panose="05000000000000000000" pitchFamily="2" charset="2"/>
              <a:buChar char="q"/>
            </a:pPr>
            <a:r>
              <a:rPr lang="en-US" b="1" dirty="0" smtClean="0"/>
              <a:t> </a:t>
            </a:r>
            <a:r>
              <a:rPr lang="en-US" sz="2400" b="1" dirty="0" smtClean="0">
                <a:latin typeface="Calibri" panose="020F0502020204030204" pitchFamily="34" charset="0"/>
                <a:cs typeface="Calibri" panose="020F0502020204030204" pitchFamily="34" charset="0"/>
              </a:rPr>
              <a:t>Vendors/Seller</a:t>
            </a:r>
            <a:r>
              <a:rPr lang="en-US" sz="2400" b="1" dirty="0">
                <a:latin typeface="Calibri" panose="020F0502020204030204" pitchFamily="34" charset="0"/>
                <a:cs typeface="Calibri" panose="020F0502020204030204" pitchFamily="34" charset="0"/>
              </a:rPr>
              <a:t>:</a:t>
            </a:r>
            <a:endParaRPr lang="en-IN" sz="2400" dirty="0">
              <a:latin typeface="Calibri" panose="020F0502020204030204" pitchFamily="34" charset="0"/>
              <a:cs typeface="Calibri" panose="020F0502020204030204" pitchFamily="34" charset="0"/>
            </a:endParaRPr>
          </a:p>
          <a:p>
            <a:pPr>
              <a:buFont typeface="Wingdings" panose="05000000000000000000" pitchFamily="2" charset="2"/>
              <a:buChar char="ü"/>
            </a:pPr>
            <a:r>
              <a:rPr lang="en-US" dirty="0" smtClean="0"/>
              <a:t> </a:t>
            </a:r>
            <a:r>
              <a:rPr lang="en-US" dirty="0" smtClean="0">
                <a:latin typeface="Times New Roman" panose="02020603050405020304" pitchFamily="18" charset="0"/>
                <a:cs typeface="Times New Roman" panose="02020603050405020304" pitchFamily="18" charset="0"/>
              </a:rPr>
              <a:t>Registration </a:t>
            </a:r>
            <a:r>
              <a:rPr lang="en-US" dirty="0">
                <a:latin typeface="Times New Roman" panose="02020603050405020304" pitchFamily="18" charset="0"/>
                <a:cs typeface="Times New Roman" panose="02020603050405020304" pitchFamily="18" charset="0"/>
              </a:rPr>
              <a:t>module</a:t>
            </a:r>
            <a:endParaRPr lang="en-IN"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Product management</a:t>
            </a:r>
            <a:endParaRPr lang="en-IN"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Report </a:t>
            </a:r>
            <a:r>
              <a:rPr lang="en-US" dirty="0">
                <a:latin typeface="Times New Roman" panose="02020603050405020304" pitchFamily="18" charset="0"/>
                <a:cs typeface="Times New Roman" panose="02020603050405020304" pitchFamily="18" charset="0"/>
              </a:rPr>
              <a:t>Module</a:t>
            </a:r>
            <a:endParaRPr lang="en-IN"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6447656"/>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1027" y="1838109"/>
            <a:ext cx="11773468" cy="1754326"/>
          </a:xfrm>
          <a:prstGeom prst="rect">
            <a:avLst/>
          </a:prstGeom>
        </p:spPr>
        <p:txBody>
          <a:bodyPr wrap="square">
            <a:spAutoFit/>
          </a:bodyPr>
          <a:lstStyle/>
          <a:p>
            <a:pPr>
              <a:lnSpc>
                <a:spcPct val="150000"/>
              </a:lnSpc>
            </a:pPr>
            <a:r>
              <a:rPr lang="en-IN" sz="2400" b="1" dirty="0">
                <a:latin typeface="Times New Roman" panose="02020603050405020304" pitchFamily="18" charset="0"/>
                <a:cs typeface="Times New Roman" panose="02020603050405020304" pitchFamily="18" charset="0"/>
              </a:rPr>
              <a:t>Validation </a:t>
            </a:r>
            <a:r>
              <a:rPr lang="en-IN" sz="2400" b="1" dirty="0" smtClean="0">
                <a:latin typeface="Times New Roman" panose="02020603050405020304" pitchFamily="18" charset="0"/>
                <a:cs typeface="Times New Roman" panose="02020603050405020304" pitchFamily="18" charset="0"/>
              </a:rPr>
              <a:t>Testing</a:t>
            </a:r>
            <a:endParaRPr lang="en-US" sz="2400" b="1" dirty="0">
              <a:latin typeface="Times New Roman" panose="02020603050405020304" pitchFamily="18" charset="0"/>
              <a:cs typeface="Times New Roman" panose="02020603050405020304" pitchFamily="18" charset="0"/>
            </a:endParaRPr>
          </a:p>
          <a:p>
            <a:pPr algn="just"/>
            <a:r>
              <a:rPr lang="en-IN" sz="2400" dirty="0" smtClean="0">
                <a:latin typeface="Times New Roman" panose="02020603050405020304" pitchFamily="18" charset="0"/>
                <a:ea typeface="Cambria"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Validation testing is a software testing process that is performed to evaluate a system or </a:t>
            </a:r>
            <a:r>
              <a:rPr lang="en-US" sz="2400" dirty="0" smtClean="0">
                <a:latin typeface="Times New Roman" panose="02020603050405020304" pitchFamily="18" charset="0"/>
                <a:cs typeface="Times New Roman" panose="02020603050405020304" pitchFamily="18" charset="0"/>
              </a:rPr>
              <a:t>  	software </a:t>
            </a:r>
            <a:r>
              <a:rPr lang="en-US" sz="2400" dirty="0">
                <a:latin typeface="Times New Roman" panose="02020603050405020304" pitchFamily="18" charset="0"/>
                <a:cs typeface="Times New Roman" panose="02020603050405020304" pitchFamily="18" charset="0"/>
              </a:rPr>
              <a:t>application during or at the end of the development cycle to ensure that it satisfies </a:t>
            </a:r>
            <a:r>
              <a:rPr lang="en-US" sz="2400" dirty="0" smtClean="0">
                <a:latin typeface="Times New Roman" panose="02020603050405020304" pitchFamily="18" charset="0"/>
                <a:cs typeface="Times New Roman" panose="02020603050405020304" pitchFamily="18" charset="0"/>
              </a:rPr>
              <a:t>	the </a:t>
            </a:r>
            <a:r>
              <a:rPr lang="en-US" sz="2400" dirty="0">
                <a:latin typeface="Times New Roman" panose="02020603050405020304" pitchFamily="18" charset="0"/>
                <a:cs typeface="Times New Roman" panose="02020603050405020304" pitchFamily="18" charset="0"/>
              </a:rPr>
              <a:t>specified requirements.</a:t>
            </a:r>
            <a:endParaRPr lang="en-US" sz="2400" dirty="0">
              <a:latin typeface="Times New Roman" panose="02020603050405020304" pitchFamily="18" charset="0"/>
              <a:ea typeface="Cambria" pitchFamily="18" charset="0"/>
              <a:cs typeface="Times New Roman" panose="02020603050405020304" pitchFamily="18" charset="0"/>
            </a:endParaRPr>
          </a:p>
        </p:txBody>
      </p:sp>
      <p:sp>
        <p:nvSpPr>
          <p:cNvPr id="3" name="Rectangle 2"/>
          <p:cNvSpPr/>
          <p:nvPr/>
        </p:nvSpPr>
        <p:spPr>
          <a:xfrm>
            <a:off x="141027" y="3969182"/>
            <a:ext cx="11063785" cy="2308324"/>
          </a:xfrm>
          <a:prstGeom prst="rect">
            <a:avLst/>
          </a:prstGeom>
        </p:spPr>
        <p:txBody>
          <a:bodyPr wrap="square">
            <a:spAutoFit/>
          </a:bodyPr>
          <a:lstStyle/>
          <a:p>
            <a:r>
              <a:rPr lang="en-IN" sz="2400" b="1" dirty="0">
                <a:latin typeface="Times New Roman" panose="02020603050405020304" pitchFamily="18" charset="0"/>
                <a:cs typeface="Times New Roman" panose="02020603050405020304" pitchFamily="18" charset="0"/>
              </a:rPr>
              <a:t>Output Testing	</a:t>
            </a:r>
            <a:endParaRPr lang="en-IN" sz="2400" b="1"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Output </a:t>
            </a:r>
            <a:r>
              <a:rPr lang="en-US" sz="2400" dirty="0">
                <a:latin typeface="Times New Roman" panose="02020603050405020304" pitchFamily="18" charset="0"/>
                <a:cs typeface="Times New Roman" panose="02020603050405020304" pitchFamily="18" charset="0"/>
              </a:rPr>
              <a:t>testing, also known as output validation testing, is a type of software testing 	that focuses on verifying the accuracy, correctness, and integrity of the output 	produced by a software application or system. </a:t>
            </a:r>
            <a:endParaRPr lang="en-IN" sz="2400" b="1"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400" b="1" dirty="0">
                <a:latin typeface="Times New Roman" panose="02020603050405020304" pitchFamily="18" charset="0"/>
                <a:ea typeface="Cambria"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During output testing, the actual outputs produced by the system are compared </a:t>
            </a:r>
            <a:r>
              <a:rPr lang="en-US" sz="2400" dirty="0" smtClean="0">
                <a:latin typeface="Times New Roman" panose="02020603050405020304" pitchFamily="18" charset="0"/>
                <a:cs typeface="Times New Roman" panose="02020603050405020304" pitchFamily="18" charset="0"/>
              </a:rPr>
              <a:t>	against </a:t>
            </a:r>
            <a:r>
              <a:rPr lang="en-US" sz="2400" dirty="0">
                <a:latin typeface="Times New Roman" panose="02020603050405020304" pitchFamily="18" charset="0"/>
                <a:cs typeface="Times New Roman" panose="02020603050405020304" pitchFamily="18" charset="0"/>
              </a:rPr>
              <a:t>the expected outputs</a:t>
            </a:r>
            <a:r>
              <a:rPr lang="en-US" sz="2400" dirty="0" smtClean="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706278076"/>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3898" y="1582341"/>
            <a:ext cx="11218460" cy="3508653"/>
          </a:xfrm>
          <a:prstGeom prst="rect">
            <a:avLst/>
          </a:prstGeom>
        </p:spPr>
        <p:txBody>
          <a:bodyPr wrap="square">
            <a:spAutoFit/>
          </a:bodyPr>
          <a:lstStyle/>
          <a:p>
            <a:pPr>
              <a:lnSpc>
                <a:spcPct val="150000"/>
              </a:lnSpc>
            </a:pPr>
            <a:r>
              <a:rPr lang="en-IN" sz="2800" b="1" dirty="0">
                <a:latin typeface="Times New Roman" panose="02020603050405020304" pitchFamily="18" charset="0"/>
                <a:cs typeface="Times New Roman" panose="02020603050405020304" pitchFamily="18" charset="0"/>
              </a:rPr>
              <a:t>User Acceptance </a:t>
            </a:r>
            <a:r>
              <a:rPr lang="en-IN" sz="2800" b="1" dirty="0" smtClean="0">
                <a:latin typeface="Times New Roman" panose="02020603050405020304" pitchFamily="18" charset="0"/>
                <a:cs typeface="Times New Roman" panose="02020603050405020304" pitchFamily="18" charset="0"/>
              </a:rPr>
              <a:t>Testing</a:t>
            </a:r>
            <a:endParaRPr lang="en-US" sz="2800" dirty="0">
              <a:latin typeface="Times New Roman" panose="02020603050405020304" pitchFamily="18" charset="0"/>
              <a:cs typeface="Times New Roman" panose="02020603050405020304" pitchFamily="18" charset="0"/>
            </a:endParaRPr>
          </a:p>
          <a:p>
            <a:pPr>
              <a:lnSpc>
                <a:spcPct val="150000"/>
              </a:lnSpc>
            </a:pPr>
            <a:r>
              <a:rPr lang="en-US" sz="2400" dirty="0">
                <a:latin typeface="Times New Roman" panose="02020603050405020304" pitchFamily="18" charset="0"/>
                <a:cs typeface="Times New Roman" panose="02020603050405020304" pitchFamily="18" charset="0"/>
              </a:rPr>
              <a:t>It refers to a phase of software testing where the system or software is evaluated by end users or stakeholders to determine whether it meets their requirements and is acceptable for deployment.</a:t>
            </a:r>
            <a:endParaRPr lang="en-US" sz="2400" dirty="0">
              <a:latin typeface="Times New Roman" panose="02020603050405020304" pitchFamily="18" charset="0"/>
              <a:ea typeface="Cambria" pitchFamily="18" charset="0"/>
              <a:cs typeface="Times New Roman" panose="02020603050405020304" pitchFamily="18" charset="0"/>
            </a:endParaRPr>
          </a:p>
          <a:p>
            <a:pPr>
              <a:lnSpc>
                <a:spcPct val="150000"/>
              </a:lnSpc>
            </a:pPr>
            <a:r>
              <a:rPr lang="en-IN" sz="2400" dirty="0" smtClean="0">
                <a:latin typeface="Times New Roman" panose="02020603050405020304" pitchFamily="18" charset="0"/>
                <a:ea typeface="Cambria" pitchFamily="18" charset="0"/>
                <a:cs typeface="Times New Roman" panose="02020603050405020304" pitchFamily="18" charset="0"/>
              </a:rPr>
              <a:t>Acceptance testing is performed with realistic data of the client to demonstrate that the software is working satisfactory. </a:t>
            </a:r>
            <a:endParaRPr lang="en-US" sz="2400" dirty="0">
              <a:latin typeface="Times New Roman" panose="02020603050405020304" pitchFamily="18" charset="0"/>
              <a:ea typeface="Cambria" pitchFamily="18" charset="0"/>
              <a:cs typeface="Times New Roman" panose="02020603050405020304" pitchFamily="18" charset="0"/>
            </a:endParaRPr>
          </a:p>
        </p:txBody>
      </p:sp>
    </p:spTree>
    <p:extLst>
      <p:ext uri="{BB962C8B-B14F-4D97-AF65-F5344CB8AC3E}">
        <p14:creationId xmlns:p14="http://schemas.microsoft.com/office/powerpoint/2010/main" val="2985326785"/>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221059295"/>
              </p:ext>
            </p:extLst>
          </p:nvPr>
        </p:nvGraphicFramePr>
        <p:xfrm>
          <a:off x="204718" y="1460310"/>
          <a:ext cx="11627891" cy="5186149"/>
        </p:xfrm>
        <a:graphic>
          <a:graphicData uri="http://schemas.openxmlformats.org/drawingml/2006/table">
            <a:tbl>
              <a:tblPr firstRow="1" firstCol="1" bandRow="1">
                <a:tableStyleId>{7DF18680-E054-41AD-8BC1-D1AEF772440D}</a:tableStyleId>
              </a:tblPr>
              <a:tblGrid>
                <a:gridCol w="2325578"/>
                <a:gridCol w="3604647"/>
                <a:gridCol w="3827923"/>
                <a:gridCol w="1869743"/>
              </a:tblGrid>
              <a:tr h="441245">
                <a:tc>
                  <a:txBody>
                    <a:bodyPr/>
                    <a:lstStyle/>
                    <a:p>
                      <a:pPr marL="0" marR="0">
                        <a:lnSpc>
                          <a:spcPct val="115000"/>
                        </a:lnSpc>
                        <a:spcBef>
                          <a:spcPts val="0"/>
                        </a:spcBef>
                        <a:spcAft>
                          <a:spcPts val="0"/>
                        </a:spcAft>
                        <a:tabLst>
                          <a:tab pos="2294255" algn="l"/>
                        </a:tabLst>
                      </a:pPr>
                      <a:r>
                        <a:rPr lang="en-US" sz="1600" dirty="0">
                          <a:effectLst/>
                        </a:rPr>
                        <a:t>ERROR</a:t>
                      </a:r>
                      <a:endParaRPr lang="en-IN" sz="1600" dirty="0">
                        <a:solidFill>
                          <a:schemeClr val="accent3">
                            <a:lumMod val="40000"/>
                            <a:lumOff val="60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a:effectLst/>
                        </a:rPr>
                        <a:t>DESCRIPTION</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dirty="0">
                          <a:effectLst/>
                        </a:rPr>
                        <a:t>CORRECTION</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a:effectLst/>
                        </a:rPr>
                        <a:t>OUTPUT</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r>
              <a:tr h="697959">
                <a:tc>
                  <a:txBody>
                    <a:bodyPr/>
                    <a:lstStyle/>
                    <a:p>
                      <a:pPr marL="0" marR="0">
                        <a:lnSpc>
                          <a:spcPct val="115000"/>
                        </a:lnSpc>
                        <a:spcBef>
                          <a:spcPts val="0"/>
                        </a:spcBef>
                        <a:spcAft>
                          <a:spcPts val="0"/>
                        </a:spcAft>
                        <a:tabLst>
                          <a:tab pos="2294255" algn="l"/>
                        </a:tabLst>
                      </a:pPr>
                      <a:r>
                        <a:rPr lang="en-US" sz="1600" dirty="0">
                          <a:effectLst/>
                        </a:rPr>
                        <a:t>Integrity Error</a:t>
                      </a:r>
                      <a:endParaRPr lang="en-IN" sz="1600" dirty="0">
                        <a:solidFill>
                          <a:schemeClr val="accent3">
                            <a:lumMod val="40000"/>
                            <a:lumOff val="60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dirty="0">
                          <a:effectLst/>
                        </a:rPr>
                        <a:t>Read/write Permission not given to the website folder</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a:effectLst/>
                        </a:rPr>
                        <a:t>Read/Write Permission was set</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a:effectLst/>
                        </a:rPr>
                        <a:t>As Excepted</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r>
              <a:tr h="697959">
                <a:tc>
                  <a:txBody>
                    <a:bodyPr/>
                    <a:lstStyle/>
                    <a:p>
                      <a:pPr marL="0" marR="0">
                        <a:lnSpc>
                          <a:spcPct val="115000"/>
                        </a:lnSpc>
                        <a:spcBef>
                          <a:spcPts val="0"/>
                        </a:spcBef>
                        <a:spcAft>
                          <a:spcPts val="0"/>
                        </a:spcAft>
                        <a:tabLst>
                          <a:tab pos="2294255" algn="l"/>
                        </a:tabLst>
                      </a:pPr>
                      <a:r>
                        <a:rPr lang="en-US" sz="1600" dirty="0">
                          <a:effectLst/>
                        </a:rPr>
                        <a:t>Index error</a:t>
                      </a:r>
                      <a:endParaRPr lang="en-IN" sz="1600" dirty="0">
                        <a:solidFill>
                          <a:schemeClr val="accent3">
                            <a:lumMod val="40000"/>
                            <a:lumOff val="60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dirty="0">
                          <a:effectLst/>
                        </a:rPr>
                        <a:t>Index list out of range</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a:effectLst/>
                        </a:rPr>
                        <a:t>The value was entered within the range</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a:effectLst/>
                        </a:rPr>
                        <a:t>As Excepted</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r>
              <a:tr h="557150">
                <a:tc>
                  <a:txBody>
                    <a:bodyPr/>
                    <a:lstStyle/>
                    <a:p>
                      <a:pPr marL="0" marR="0">
                        <a:lnSpc>
                          <a:spcPct val="115000"/>
                        </a:lnSpc>
                        <a:spcBef>
                          <a:spcPts val="0"/>
                        </a:spcBef>
                        <a:spcAft>
                          <a:spcPts val="0"/>
                        </a:spcAft>
                        <a:tabLst>
                          <a:tab pos="2294255" algn="l"/>
                        </a:tabLst>
                      </a:pPr>
                      <a:r>
                        <a:rPr lang="en-US" sz="1600" dirty="0">
                          <a:effectLst/>
                        </a:rPr>
                        <a:t>Template Syntax error</a:t>
                      </a:r>
                      <a:endParaRPr lang="en-IN" sz="1600" dirty="0">
                        <a:solidFill>
                          <a:schemeClr val="accent3">
                            <a:lumMod val="40000"/>
                            <a:lumOff val="60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dirty="0">
                          <a:effectLst/>
                        </a:rPr>
                        <a:t>Syntax error while rendering</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dirty="0">
                          <a:effectLst/>
                        </a:rPr>
                        <a:t>Url pattern was set</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a:effectLst/>
                        </a:rPr>
                        <a:t>As Excepted</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r>
              <a:tr h="697959">
                <a:tc>
                  <a:txBody>
                    <a:bodyPr/>
                    <a:lstStyle/>
                    <a:p>
                      <a:pPr marL="0" marR="0">
                        <a:lnSpc>
                          <a:spcPct val="115000"/>
                        </a:lnSpc>
                        <a:spcBef>
                          <a:spcPts val="0"/>
                        </a:spcBef>
                        <a:spcAft>
                          <a:spcPts val="0"/>
                        </a:spcAft>
                        <a:tabLst>
                          <a:tab pos="2294255" algn="l"/>
                        </a:tabLst>
                      </a:pPr>
                      <a:r>
                        <a:rPr lang="en-US" sz="1600" dirty="0">
                          <a:effectLst/>
                        </a:rPr>
                        <a:t>Import Error</a:t>
                      </a:r>
                      <a:endParaRPr lang="en-IN" sz="1600" dirty="0">
                        <a:solidFill>
                          <a:schemeClr val="accent3">
                            <a:lumMod val="40000"/>
                            <a:lumOff val="60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a:effectLst/>
                        </a:rPr>
                        <a:t>Occurred when the installed module was not imported</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dirty="0">
                          <a:effectLst/>
                        </a:rPr>
                        <a:t>Module was imported</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a:effectLst/>
                        </a:rPr>
                        <a:t>As Excepted</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r>
              <a:tr h="697959">
                <a:tc>
                  <a:txBody>
                    <a:bodyPr/>
                    <a:lstStyle/>
                    <a:p>
                      <a:pPr marL="0" marR="0">
                        <a:lnSpc>
                          <a:spcPct val="115000"/>
                        </a:lnSpc>
                        <a:spcBef>
                          <a:spcPts val="0"/>
                        </a:spcBef>
                        <a:spcAft>
                          <a:spcPts val="0"/>
                        </a:spcAft>
                        <a:tabLst>
                          <a:tab pos="2294255" algn="l"/>
                        </a:tabLst>
                      </a:pPr>
                      <a:r>
                        <a:rPr lang="en-US" sz="1600" dirty="0">
                          <a:effectLst/>
                        </a:rPr>
                        <a:t>Page not found error</a:t>
                      </a:r>
                      <a:endParaRPr lang="en-IN" sz="1600" dirty="0">
                        <a:solidFill>
                          <a:schemeClr val="accent3">
                            <a:lumMod val="40000"/>
                            <a:lumOff val="60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dirty="0">
                          <a:effectLst/>
                        </a:rPr>
                        <a:t>Occurs when Url of particular page was not mapped</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dirty="0">
                          <a:effectLst/>
                        </a:rPr>
                        <a:t>Set the correct Path</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dirty="0">
                          <a:effectLst/>
                        </a:rPr>
                        <a:t>As Excepted</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r>
              <a:tr h="697959">
                <a:tc>
                  <a:txBody>
                    <a:bodyPr/>
                    <a:lstStyle/>
                    <a:p>
                      <a:pPr marL="0" marR="0">
                        <a:lnSpc>
                          <a:spcPct val="115000"/>
                        </a:lnSpc>
                        <a:spcBef>
                          <a:spcPts val="0"/>
                        </a:spcBef>
                        <a:spcAft>
                          <a:spcPts val="0"/>
                        </a:spcAft>
                        <a:tabLst>
                          <a:tab pos="2294255" algn="l"/>
                        </a:tabLst>
                      </a:pPr>
                      <a:r>
                        <a:rPr lang="en-US" sz="1600" dirty="0">
                          <a:effectLst/>
                        </a:rPr>
                        <a:t>Module not found error</a:t>
                      </a:r>
                      <a:endParaRPr lang="en-IN" sz="1600" dirty="0">
                        <a:solidFill>
                          <a:schemeClr val="accent3">
                            <a:lumMod val="40000"/>
                            <a:lumOff val="60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a:effectLst/>
                        </a:rPr>
                        <a:t>Occurred when the module crispy forms were not installed</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a:effectLst/>
                        </a:rPr>
                        <a:t>Module was install using python package</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dirty="0">
                          <a:effectLst/>
                        </a:rPr>
                        <a:t>As Excepted</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r>
              <a:tr h="697959">
                <a:tc>
                  <a:txBody>
                    <a:bodyPr/>
                    <a:lstStyle/>
                    <a:p>
                      <a:pPr marL="0" marR="0">
                        <a:lnSpc>
                          <a:spcPct val="115000"/>
                        </a:lnSpc>
                        <a:spcBef>
                          <a:spcPts val="0"/>
                        </a:spcBef>
                        <a:spcAft>
                          <a:spcPts val="0"/>
                        </a:spcAft>
                        <a:tabLst>
                          <a:tab pos="2294255" algn="l"/>
                        </a:tabLst>
                      </a:pPr>
                      <a:r>
                        <a:rPr lang="en-US" sz="1600" dirty="0">
                          <a:effectLst/>
                        </a:rPr>
                        <a:t>Value for error</a:t>
                      </a:r>
                      <a:endParaRPr lang="en-IN" sz="1600" dirty="0">
                        <a:solidFill>
                          <a:schemeClr val="accent3">
                            <a:lumMod val="40000"/>
                            <a:lumOff val="60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dirty="0">
                          <a:effectLst/>
                        </a:rPr>
                        <a:t>Occurred when payment mode was not checked</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dirty="0">
                          <a:effectLst/>
                        </a:rPr>
                        <a:t>Corrected by selecting payment mode</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dirty="0">
                          <a:effectLst/>
                        </a:rPr>
                        <a:t>As Excepted</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r>
            </a:tbl>
          </a:graphicData>
        </a:graphic>
      </p:graphicFrame>
    </p:spTree>
    <p:extLst>
      <p:ext uri="{BB962C8B-B14F-4D97-AF65-F5344CB8AC3E}">
        <p14:creationId xmlns:p14="http://schemas.microsoft.com/office/powerpoint/2010/main" val="110153175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4121624" y="659209"/>
            <a:ext cx="6509983"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293938" algn="l"/>
              </a:tabLst>
              <a:defRPr>
                <a:solidFill>
                  <a:schemeClr val="tx1"/>
                </a:solidFill>
                <a:latin typeface="Arial" panose="020B0604020202020204" pitchFamily="34" charset="0"/>
              </a:defRPr>
            </a:lvl1pPr>
            <a:lvl2pPr eaLnBrk="0" fontAlgn="base" hangingPunct="0">
              <a:spcBef>
                <a:spcPct val="0"/>
              </a:spcBef>
              <a:spcAft>
                <a:spcPct val="0"/>
              </a:spcAft>
              <a:tabLst>
                <a:tab pos="2293938" algn="l"/>
              </a:tabLst>
              <a:defRPr>
                <a:solidFill>
                  <a:schemeClr val="tx1"/>
                </a:solidFill>
                <a:latin typeface="Arial" panose="020B0604020202020204" pitchFamily="34" charset="0"/>
              </a:defRPr>
            </a:lvl2pPr>
            <a:lvl3pPr eaLnBrk="0" fontAlgn="base" hangingPunct="0">
              <a:spcBef>
                <a:spcPct val="0"/>
              </a:spcBef>
              <a:spcAft>
                <a:spcPct val="0"/>
              </a:spcAft>
              <a:tabLst>
                <a:tab pos="2293938" algn="l"/>
              </a:tabLst>
              <a:defRPr>
                <a:solidFill>
                  <a:schemeClr val="tx1"/>
                </a:solidFill>
                <a:latin typeface="Arial" panose="020B0604020202020204" pitchFamily="34" charset="0"/>
              </a:defRPr>
            </a:lvl3pPr>
            <a:lvl4pPr eaLnBrk="0" fontAlgn="base" hangingPunct="0">
              <a:spcBef>
                <a:spcPct val="0"/>
              </a:spcBef>
              <a:spcAft>
                <a:spcPct val="0"/>
              </a:spcAft>
              <a:tabLst>
                <a:tab pos="2293938" algn="l"/>
              </a:tabLst>
              <a:defRPr>
                <a:solidFill>
                  <a:schemeClr val="tx1"/>
                </a:solidFill>
                <a:latin typeface="Arial" panose="020B0604020202020204" pitchFamily="34" charset="0"/>
              </a:defRPr>
            </a:lvl4pPr>
            <a:lvl5pPr eaLnBrk="0" fontAlgn="base" hangingPunct="0">
              <a:spcBef>
                <a:spcPct val="0"/>
              </a:spcBef>
              <a:spcAft>
                <a:spcPct val="0"/>
              </a:spcAft>
              <a:tabLst>
                <a:tab pos="2293938" algn="l"/>
              </a:tabLst>
              <a:defRPr>
                <a:solidFill>
                  <a:schemeClr val="tx1"/>
                </a:solidFill>
                <a:latin typeface="Arial" panose="020B0604020202020204" pitchFamily="34" charset="0"/>
              </a:defRPr>
            </a:lvl5pPr>
            <a:lvl6pPr eaLnBrk="0" fontAlgn="base" hangingPunct="0">
              <a:spcBef>
                <a:spcPct val="0"/>
              </a:spcBef>
              <a:spcAft>
                <a:spcPct val="0"/>
              </a:spcAft>
              <a:tabLst>
                <a:tab pos="2293938" algn="l"/>
              </a:tabLst>
              <a:defRPr>
                <a:solidFill>
                  <a:schemeClr val="tx1"/>
                </a:solidFill>
                <a:latin typeface="Arial" panose="020B0604020202020204" pitchFamily="34" charset="0"/>
              </a:defRPr>
            </a:lvl6pPr>
            <a:lvl7pPr eaLnBrk="0" fontAlgn="base" hangingPunct="0">
              <a:spcBef>
                <a:spcPct val="0"/>
              </a:spcBef>
              <a:spcAft>
                <a:spcPct val="0"/>
              </a:spcAft>
              <a:tabLst>
                <a:tab pos="2293938" algn="l"/>
              </a:tabLst>
              <a:defRPr>
                <a:solidFill>
                  <a:schemeClr val="tx1"/>
                </a:solidFill>
                <a:latin typeface="Arial" panose="020B0604020202020204" pitchFamily="34" charset="0"/>
              </a:defRPr>
            </a:lvl7pPr>
            <a:lvl8pPr eaLnBrk="0" fontAlgn="base" hangingPunct="0">
              <a:spcBef>
                <a:spcPct val="0"/>
              </a:spcBef>
              <a:spcAft>
                <a:spcPct val="0"/>
              </a:spcAft>
              <a:tabLst>
                <a:tab pos="2293938" algn="l"/>
              </a:tabLst>
              <a:defRPr>
                <a:solidFill>
                  <a:schemeClr val="tx1"/>
                </a:solidFill>
                <a:latin typeface="Arial" panose="020B0604020202020204" pitchFamily="34" charset="0"/>
              </a:defRPr>
            </a:lvl8pPr>
            <a:lvl9pPr eaLnBrk="0" fontAlgn="base" hangingPunct="0">
              <a:spcBef>
                <a:spcPct val="0"/>
              </a:spcBef>
              <a:spcAft>
                <a:spcPct val="0"/>
              </a:spcAft>
              <a:tabLst>
                <a:tab pos="2293938"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293938" algn="l"/>
              </a:tabLst>
            </a:pPr>
            <a:r>
              <a:rPr kumimoji="0" lang="en-US" altLang="en-US" sz="2400" b="1" i="0" u="none" strike="noStrike" cap="none" normalizeH="0" baseline="0" dirty="0" smtClean="0">
                <a:ln>
                  <a:noFill/>
                </a:ln>
                <a:solidFill>
                  <a:srgbClr val="000000"/>
                </a:solidFill>
                <a:effectLst/>
                <a:latin typeface="Times New Roman" panose="02020603050405020304" pitchFamily="18" charset="0"/>
                <a:ea typeface="Palatino Linotype" panose="02040502050505030304" pitchFamily="18" charset="0"/>
                <a:cs typeface="Times New Roman" panose="02020603050405020304" pitchFamily="18" charset="0"/>
              </a:rPr>
              <a:t>Test cases:</a:t>
            </a:r>
            <a:endParaRPr kumimoji="0" lang="en-US" alt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tab pos="2293938" algn="l"/>
              </a:tabLst>
            </a:pPr>
            <a:r>
              <a:rPr kumimoji="0" lang="en-US" altLang="en-US" sz="2400" b="1" i="0" u="none" strike="noStrike" cap="none" normalizeH="0" baseline="0" dirty="0" smtClean="0">
                <a:ln>
                  <a:noFill/>
                </a:ln>
                <a:solidFill>
                  <a:srgbClr val="000000"/>
                </a:solidFill>
                <a:effectLst/>
                <a:latin typeface="Times New Roman" panose="02020603050405020304" pitchFamily="18" charset="0"/>
                <a:ea typeface="Palatino Linotype" panose="02040502050505030304" pitchFamily="18" charset="0"/>
                <a:cs typeface="Times New Roman" panose="02020603050405020304" pitchFamily="18" charset="0"/>
              </a:rPr>
              <a:t>Customer Registration:</a:t>
            </a:r>
            <a:endParaRPr kumimoji="0" lang="en-US" alt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2293938" algn="l"/>
              </a:tabLst>
            </a:pPr>
            <a:endParaRPr kumimoji="0" lang="en-US" altLang="en-US" sz="2000"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91364437"/>
              </p:ext>
            </p:extLst>
          </p:nvPr>
        </p:nvGraphicFramePr>
        <p:xfrm>
          <a:off x="685800" y="1514901"/>
          <a:ext cx="10766881" cy="5085230"/>
        </p:xfrm>
        <a:graphic>
          <a:graphicData uri="http://schemas.openxmlformats.org/drawingml/2006/table">
            <a:tbl>
              <a:tblPr firstRow="1" firstCol="1" bandRow="1">
                <a:tableStyleId>{7DF18680-E054-41AD-8BC1-D1AEF772440D}</a:tableStyleId>
              </a:tblPr>
              <a:tblGrid>
                <a:gridCol w="974580"/>
                <a:gridCol w="2614778"/>
                <a:gridCol w="1993293"/>
                <a:gridCol w="3088349"/>
                <a:gridCol w="2095881"/>
              </a:tblGrid>
              <a:tr h="626374">
                <a:tc>
                  <a:txBody>
                    <a:bodyPr/>
                    <a:lstStyle/>
                    <a:p>
                      <a:pPr marL="0" marR="0" indent="0" algn="ctr">
                        <a:lnSpc>
                          <a:spcPct val="115000"/>
                        </a:lnSpc>
                        <a:spcBef>
                          <a:spcPts val="0"/>
                        </a:spcBef>
                        <a:spcAft>
                          <a:spcPts val="0"/>
                        </a:spcAft>
                        <a:tabLst>
                          <a:tab pos="2294255" algn="l"/>
                        </a:tabLst>
                      </a:pPr>
                      <a:r>
                        <a:rPr lang="en-US" sz="1600" dirty="0">
                          <a:effectLst/>
                        </a:rPr>
                        <a:t>Serial No.</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215265" algn="ctr">
                        <a:lnSpc>
                          <a:spcPct val="115000"/>
                        </a:lnSpc>
                        <a:spcBef>
                          <a:spcPts val="0"/>
                        </a:spcBef>
                        <a:spcAft>
                          <a:spcPts val="0"/>
                        </a:spcAft>
                      </a:pPr>
                      <a:r>
                        <a:rPr lang="en-US" sz="1600">
                          <a:effectLst/>
                        </a:rPr>
                        <a:t>Condition</a:t>
                      </a:r>
                      <a:endParaRPr lang="en-IN" sz="1400">
                        <a:effectLst/>
                      </a:endParaRPr>
                    </a:p>
                    <a:p>
                      <a:pPr marL="0" marR="0" indent="0">
                        <a:lnSpc>
                          <a:spcPct val="115000"/>
                        </a:lnSpc>
                        <a:spcBef>
                          <a:spcPts val="0"/>
                        </a:spcBef>
                        <a:spcAft>
                          <a:spcPts val="0"/>
                        </a:spcAft>
                        <a:tabLst>
                          <a:tab pos="2294255" algn="l"/>
                        </a:tabLst>
                      </a:pPr>
                      <a:r>
                        <a:rPr lang="en-US" sz="1600">
                          <a:effectLst/>
                        </a:rPr>
                        <a:t>    To be Tested</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gn="ctr">
                        <a:lnSpc>
                          <a:spcPct val="115000"/>
                        </a:lnSpc>
                        <a:spcBef>
                          <a:spcPts val="0"/>
                        </a:spcBef>
                        <a:spcAft>
                          <a:spcPts val="0"/>
                        </a:spcAft>
                        <a:tabLst>
                          <a:tab pos="2294255" algn="l"/>
                        </a:tabLst>
                      </a:pPr>
                      <a:r>
                        <a:rPr lang="en-US" sz="1600" dirty="0">
                          <a:effectLst/>
                        </a:rPr>
                        <a:t>Test Data</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gn="ctr">
                        <a:lnSpc>
                          <a:spcPct val="115000"/>
                        </a:lnSpc>
                        <a:spcBef>
                          <a:spcPts val="0"/>
                        </a:spcBef>
                        <a:spcAft>
                          <a:spcPts val="0"/>
                        </a:spcAft>
                        <a:tabLst>
                          <a:tab pos="2294255" algn="l"/>
                        </a:tabLst>
                      </a:pPr>
                      <a:r>
                        <a:rPr lang="en-US" sz="1600">
                          <a:effectLst/>
                        </a:rPr>
                        <a:t>Expected Output</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gn="ctr">
                        <a:lnSpc>
                          <a:spcPct val="115000"/>
                        </a:lnSpc>
                        <a:spcBef>
                          <a:spcPts val="0"/>
                        </a:spcBef>
                        <a:spcAft>
                          <a:spcPts val="0"/>
                        </a:spcAft>
                        <a:tabLst>
                          <a:tab pos="2294255" algn="l"/>
                        </a:tabLst>
                      </a:pPr>
                      <a:r>
                        <a:rPr lang="en-US" sz="1600">
                          <a:effectLst/>
                        </a:rPr>
                        <a:t>Remarks</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r>
              <a:tr h="657964">
                <a:tc>
                  <a:txBody>
                    <a:bodyPr/>
                    <a:lstStyle/>
                    <a:p>
                      <a:pPr marL="0" marR="0" indent="0">
                        <a:lnSpc>
                          <a:spcPct val="115000"/>
                        </a:lnSpc>
                        <a:spcBef>
                          <a:spcPts val="0"/>
                        </a:spcBef>
                        <a:spcAft>
                          <a:spcPts val="0"/>
                        </a:spcAft>
                        <a:tabLst>
                          <a:tab pos="2294255" algn="l"/>
                        </a:tabLst>
                      </a:pPr>
                      <a:r>
                        <a:rPr lang="en-US" sz="1800" dirty="0">
                          <a:effectLst/>
                        </a:rPr>
                        <a:t>1</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dirty="0">
                          <a:effectLst/>
                        </a:rPr>
                        <a:t>If any field in the form is empty.</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a:effectLst/>
                        </a:rPr>
                        <a:t>Value of form fields.</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dirty="0">
                          <a:effectLst/>
                        </a:rPr>
                        <a:t>Alert the user to enter all the fields and then proceed.</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a:effectLst/>
                        </a:rPr>
                        <a:t>SUCCESSFUL</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r>
              <a:tr h="950223">
                <a:tc>
                  <a:txBody>
                    <a:bodyPr/>
                    <a:lstStyle/>
                    <a:p>
                      <a:pPr marL="0" marR="0" indent="0">
                        <a:lnSpc>
                          <a:spcPct val="115000"/>
                        </a:lnSpc>
                        <a:spcBef>
                          <a:spcPts val="0"/>
                        </a:spcBef>
                        <a:spcAft>
                          <a:spcPts val="0"/>
                        </a:spcAft>
                        <a:tabLst>
                          <a:tab pos="2294255" algn="l"/>
                        </a:tabLst>
                      </a:pPr>
                      <a:r>
                        <a:rPr lang="en-US" sz="1800">
                          <a:effectLst/>
                        </a:rPr>
                        <a:t>2</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dirty="0">
                          <a:effectLst/>
                        </a:rPr>
                        <a:t>If Customer Name contains other than characters.</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dirty="0">
                          <a:effectLst/>
                        </a:rPr>
                        <a:t>Customer Name</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a:effectLst/>
                        </a:rPr>
                        <a:t>Entered Customer Name should contain alphabets</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a:effectLst/>
                        </a:rPr>
                        <a:t>SUCCESSFUL</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r>
              <a:tr h="950223">
                <a:tc>
                  <a:txBody>
                    <a:bodyPr/>
                    <a:lstStyle/>
                    <a:p>
                      <a:pPr marL="0" marR="0" indent="0">
                        <a:lnSpc>
                          <a:spcPct val="115000"/>
                        </a:lnSpc>
                        <a:spcBef>
                          <a:spcPts val="0"/>
                        </a:spcBef>
                        <a:spcAft>
                          <a:spcPts val="0"/>
                        </a:spcAft>
                        <a:tabLst>
                          <a:tab pos="2294255" algn="l"/>
                        </a:tabLst>
                      </a:pPr>
                      <a:r>
                        <a:rPr lang="en-US" sz="1800">
                          <a:effectLst/>
                        </a:rPr>
                        <a:t>3</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dirty="0">
                          <a:effectLst/>
                        </a:rPr>
                        <a:t>If Customer Name field is empty.</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dirty="0">
                          <a:effectLst/>
                        </a:rPr>
                        <a:t> Customer        Name</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dirty="0">
                          <a:effectLst/>
                        </a:rPr>
                        <a:t>Alert the user to enter the fields by displaying “Customer Name should not be empty”</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dirty="0">
                          <a:effectLst/>
                        </a:rPr>
                        <a:t>SUCCESSFUL</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r>
              <a:tr h="950223">
                <a:tc>
                  <a:txBody>
                    <a:bodyPr/>
                    <a:lstStyle/>
                    <a:p>
                      <a:pPr marL="0" marR="0" indent="0">
                        <a:lnSpc>
                          <a:spcPct val="115000"/>
                        </a:lnSpc>
                        <a:spcBef>
                          <a:spcPts val="0"/>
                        </a:spcBef>
                        <a:spcAft>
                          <a:spcPts val="0"/>
                        </a:spcAft>
                        <a:tabLst>
                          <a:tab pos="2294255" algn="l"/>
                        </a:tabLst>
                      </a:pPr>
                      <a:r>
                        <a:rPr lang="en-US" sz="1800">
                          <a:effectLst/>
                        </a:rPr>
                        <a:t>4</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a:effectLst/>
                        </a:rPr>
                        <a:t>If Email ID is invalid.</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215265" algn="ctr">
                        <a:lnSpc>
                          <a:spcPct val="115000"/>
                        </a:lnSpc>
                        <a:spcBef>
                          <a:spcPts val="0"/>
                        </a:spcBef>
                        <a:spcAft>
                          <a:spcPts val="0"/>
                        </a:spcAft>
                      </a:pPr>
                      <a:r>
                        <a:rPr lang="en-US" sz="1600" dirty="0">
                          <a:effectLst/>
                        </a:rPr>
                        <a:t>Email ID</a:t>
                      </a:r>
                      <a:endParaRPr lang="en-IN" sz="1400" dirty="0">
                        <a:effectLst/>
                      </a:endParaRPr>
                    </a:p>
                    <a:p>
                      <a:pPr marL="0" marR="0" indent="0">
                        <a:lnSpc>
                          <a:spcPct val="115000"/>
                        </a:lnSpc>
                        <a:spcBef>
                          <a:spcPts val="0"/>
                        </a:spcBef>
                        <a:spcAft>
                          <a:spcPts val="0"/>
                        </a:spcAft>
                        <a:tabLst>
                          <a:tab pos="2294255" algn="l"/>
                        </a:tabLst>
                      </a:pPr>
                      <a:r>
                        <a:rPr lang="en-US" sz="1800" dirty="0">
                          <a:effectLst/>
                        </a:rPr>
                        <a:t> </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dirty="0">
                          <a:effectLst/>
                        </a:rPr>
                        <a:t>Please include an ‘@’ in the email address. Email ID is missing an ‘@’.</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a:effectLst/>
                        </a:rPr>
                        <a:t>SUCCESSFUL</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r>
              <a:tr h="950223">
                <a:tc>
                  <a:txBody>
                    <a:bodyPr/>
                    <a:lstStyle/>
                    <a:p>
                      <a:pPr marL="0" marR="0" indent="0">
                        <a:lnSpc>
                          <a:spcPct val="115000"/>
                        </a:lnSpc>
                        <a:spcBef>
                          <a:spcPts val="0"/>
                        </a:spcBef>
                        <a:spcAft>
                          <a:spcPts val="0"/>
                        </a:spcAft>
                        <a:tabLst>
                          <a:tab pos="2294255" algn="l"/>
                        </a:tabLst>
                      </a:pPr>
                      <a:r>
                        <a:rPr lang="en-US" sz="1800">
                          <a:effectLst/>
                        </a:rPr>
                        <a:t>5</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a:effectLst/>
                        </a:rPr>
                        <a:t>If Email ID field is empty.</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215265" algn="ctr">
                        <a:lnSpc>
                          <a:spcPct val="115000"/>
                        </a:lnSpc>
                        <a:spcBef>
                          <a:spcPts val="0"/>
                        </a:spcBef>
                        <a:spcAft>
                          <a:spcPts val="0"/>
                        </a:spcAft>
                      </a:pPr>
                      <a:r>
                        <a:rPr lang="en-US" sz="1600">
                          <a:effectLst/>
                        </a:rPr>
                        <a:t>Email ID</a:t>
                      </a:r>
                      <a:endParaRPr lang="en-IN" sz="1400">
                        <a:effectLst/>
                      </a:endParaRPr>
                    </a:p>
                    <a:p>
                      <a:pPr marL="0" marR="0" indent="0">
                        <a:lnSpc>
                          <a:spcPct val="115000"/>
                        </a:lnSpc>
                        <a:spcBef>
                          <a:spcPts val="0"/>
                        </a:spcBef>
                        <a:spcAft>
                          <a:spcPts val="0"/>
                        </a:spcAft>
                        <a:tabLst>
                          <a:tab pos="2294255" algn="l"/>
                        </a:tabLst>
                      </a:pPr>
                      <a:r>
                        <a:rPr lang="en-US" sz="1800">
                          <a:effectLst/>
                        </a:rPr>
                        <a:t> </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dirty="0">
                          <a:effectLst/>
                        </a:rPr>
                        <a:t>Alert the user to enter the fields by displaying “Email ID should not be empty”</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dirty="0">
                          <a:effectLst/>
                        </a:rPr>
                        <a:t>SUCCESSFUL</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r>
            </a:tbl>
          </a:graphicData>
        </a:graphic>
      </p:graphicFrame>
    </p:spTree>
    <p:extLst>
      <p:ext uri="{BB962C8B-B14F-4D97-AF65-F5344CB8AC3E}">
        <p14:creationId xmlns:p14="http://schemas.microsoft.com/office/powerpoint/2010/main" val="2865443397"/>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023292136"/>
              </p:ext>
            </p:extLst>
          </p:nvPr>
        </p:nvGraphicFramePr>
        <p:xfrm>
          <a:off x="806420" y="904744"/>
          <a:ext cx="10971598" cy="5670166"/>
        </p:xfrm>
        <a:graphic>
          <a:graphicData uri="http://schemas.openxmlformats.org/drawingml/2006/table">
            <a:tbl>
              <a:tblPr firstRow="1" firstCol="1" bandRow="1">
                <a:tableStyleId>{7DF18680-E054-41AD-8BC1-D1AEF772440D}</a:tableStyleId>
              </a:tblPr>
              <a:tblGrid>
                <a:gridCol w="572004"/>
                <a:gridCol w="3085600"/>
                <a:gridCol w="2031193"/>
                <a:gridCol w="3522240"/>
                <a:gridCol w="1760561"/>
              </a:tblGrid>
              <a:tr h="843382">
                <a:tc>
                  <a:txBody>
                    <a:bodyPr/>
                    <a:lstStyle/>
                    <a:p>
                      <a:pPr marL="0" marR="0" indent="0">
                        <a:lnSpc>
                          <a:spcPct val="115000"/>
                        </a:lnSpc>
                        <a:spcBef>
                          <a:spcPts val="0"/>
                        </a:spcBef>
                        <a:spcAft>
                          <a:spcPts val="0"/>
                        </a:spcAft>
                        <a:tabLst>
                          <a:tab pos="2294255" algn="l"/>
                        </a:tabLst>
                      </a:pPr>
                      <a:r>
                        <a:rPr lang="en-US" sz="1800" dirty="0">
                          <a:effectLst/>
                        </a:rPr>
                        <a:t>6</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dirty="0">
                          <a:effectLst/>
                        </a:rPr>
                        <a:t>If Contact No. contains other than numeric values.</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a:effectLst/>
                        </a:rPr>
                        <a:t>Contact No.</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dirty="0">
                          <a:effectLst/>
                        </a:rPr>
                        <a:t>Contact Number should contain 10 digits numeric value…</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dirty="0">
                          <a:effectLst/>
                        </a:rPr>
                        <a:t>SUCCESSFUL</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r>
              <a:tr h="1130852">
                <a:tc>
                  <a:txBody>
                    <a:bodyPr/>
                    <a:lstStyle/>
                    <a:p>
                      <a:pPr marL="0" marR="0" indent="0">
                        <a:lnSpc>
                          <a:spcPct val="115000"/>
                        </a:lnSpc>
                        <a:spcBef>
                          <a:spcPts val="0"/>
                        </a:spcBef>
                        <a:spcAft>
                          <a:spcPts val="0"/>
                        </a:spcAft>
                        <a:tabLst>
                          <a:tab pos="2294255" algn="l"/>
                        </a:tabLst>
                      </a:pPr>
                      <a:r>
                        <a:rPr lang="en-US" sz="1800">
                          <a:effectLst/>
                        </a:rPr>
                        <a:t>7</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dirty="0">
                          <a:effectLst/>
                        </a:rPr>
                        <a:t>If Contact No. field is empty.</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a:effectLst/>
                        </a:rPr>
                        <a:t>Contact No.</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dirty="0">
                          <a:effectLst/>
                        </a:rPr>
                        <a:t>Alert the user to enter the fields by displaying “Contact No. should not be empty”</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dirty="0">
                          <a:effectLst/>
                        </a:rPr>
                        <a:t>SUCCESSFUL</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r>
              <a:tr h="556260">
                <a:tc>
                  <a:txBody>
                    <a:bodyPr/>
                    <a:lstStyle/>
                    <a:p>
                      <a:pPr marL="0" marR="0" indent="0">
                        <a:lnSpc>
                          <a:spcPct val="115000"/>
                        </a:lnSpc>
                        <a:spcBef>
                          <a:spcPts val="0"/>
                        </a:spcBef>
                        <a:spcAft>
                          <a:spcPts val="0"/>
                        </a:spcAft>
                        <a:tabLst>
                          <a:tab pos="2294255" algn="l"/>
                        </a:tabLst>
                      </a:pPr>
                      <a:r>
                        <a:rPr lang="en-US" sz="1800">
                          <a:effectLst/>
                        </a:rPr>
                        <a:t>8</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dirty="0">
                          <a:effectLst/>
                        </a:rPr>
                        <a:t>If Password is less than 8 characters.</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dirty="0">
                          <a:effectLst/>
                        </a:rPr>
                        <a:t>Password</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215265" algn="ctr">
                        <a:lnSpc>
                          <a:spcPct val="115000"/>
                        </a:lnSpc>
                        <a:spcBef>
                          <a:spcPts val="0"/>
                        </a:spcBef>
                        <a:spcAft>
                          <a:spcPts val="0"/>
                        </a:spcAft>
                      </a:pPr>
                      <a:r>
                        <a:rPr lang="en-US" sz="1600" dirty="0">
                          <a:effectLst/>
                        </a:rPr>
                        <a:t>     Password should be at least 8 characters.</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dirty="0">
                          <a:effectLst/>
                        </a:rPr>
                        <a:t>SUCCESSFUL</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r>
              <a:tr h="1130852">
                <a:tc>
                  <a:txBody>
                    <a:bodyPr/>
                    <a:lstStyle/>
                    <a:p>
                      <a:pPr marL="0" marR="0" indent="0">
                        <a:lnSpc>
                          <a:spcPct val="115000"/>
                        </a:lnSpc>
                        <a:spcBef>
                          <a:spcPts val="0"/>
                        </a:spcBef>
                        <a:spcAft>
                          <a:spcPts val="0"/>
                        </a:spcAft>
                        <a:tabLst>
                          <a:tab pos="2294255" algn="l"/>
                        </a:tabLst>
                      </a:pPr>
                      <a:r>
                        <a:rPr lang="en-US" sz="1800">
                          <a:effectLst/>
                        </a:rPr>
                        <a:t>9</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a:effectLst/>
                        </a:rPr>
                        <a:t>If Password field is empty.</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dirty="0">
                          <a:effectLst/>
                        </a:rPr>
                        <a:t>Password</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dirty="0">
                          <a:effectLst/>
                        </a:rPr>
                        <a:t>Alert the user to enter the fields by displaying “Password. should not be empty”</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dirty="0">
                          <a:effectLst/>
                        </a:rPr>
                        <a:t>SUCCESSFUL</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r>
              <a:tr h="1130852">
                <a:tc>
                  <a:txBody>
                    <a:bodyPr/>
                    <a:lstStyle/>
                    <a:p>
                      <a:pPr marL="0" marR="0" indent="0">
                        <a:lnSpc>
                          <a:spcPct val="115000"/>
                        </a:lnSpc>
                        <a:spcBef>
                          <a:spcPts val="0"/>
                        </a:spcBef>
                        <a:spcAft>
                          <a:spcPts val="0"/>
                        </a:spcAft>
                        <a:tabLst>
                          <a:tab pos="2294255" algn="l"/>
                        </a:tabLst>
                      </a:pPr>
                      <a:r>
                        <a:rPr lang="en-US" sz="1800">
                          <a:effectLst/>
                        </a:rPr>
                        <a:t>10</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a:effectLst/>
                        </a:rPr>
                        <a:t>If password and confirm password does not match</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215265" algn="ctr">
                        <a:lnSpc>
                          <a:spcPct val="115000"/>
                        </a:lnSpc>
                        <a:spcBef>
                          <a:spcPts val="0"/>
                        </a:spcBef>
                        <a:spcAft>
                          <a:spcPts val="0"/>
                        </a:spcAft>
                      </a:pPr>
                      <a:r>
                        <a:rPr lang="en-US" sz="1600">
                          <a:effectLst/>
                        </a:rPr>
                        <a:t>   Password and </a:t>
                      </a:r>
                      <a:endParaRPr lang="en-IN" sz="1400">
                        <a:effectLst/>
                      </a:endParaRPr>
                    </a:p>
                    <a:p>
                      <a:pPr marL="0" marR="0" indent="0">
                        <a:lnSpc>
                          <a:spcPct val="115000"/>
                        </a:lnSpc>
                        <a:spcBef>
                          <a:spcPts val="0"/>
                        </a:spcBef>
                        <a:spcAft>
                          <a:spcPts val="0"/>
                        </a:spcAft>
                        <a:tabLst>
                          <a:tab pos="2294255" algn="l"/>
                        </a:tabLst>
                      </a:pPr>
                      <a:r>
                        <a:rPr lang="en-US" sz="1600">
                          <a:effectLst/>
                        </a:rPr>
                        <a:t>password</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215265" algn="ctr">
                        <a:lnSpc>
                          <a:spcPct val="115000"/>
                        </a:lnSpc>
                        <a:spcBef>
                          <a:spcPts val="0"/>
                        </a:spcBef>
                        <a:spcAft>
                          <a:spcPts val="0"/>
                        </a:spcAft>
                      </a:pPr>
                      <a:r>
                        <a:rPr lang="en-US" sz="1600" dirty="0">
                          <a:effectLst/>
                        </a:rPr>
                        <a:t>Alert the user to</a:t>
                      </a:r>
                      <a:endParaRPr lang="en-IN" sz="1400" dirty="0">
                        <a:effectLst/>
                      </a:endParaRPr>
                    </a:p>
                    <a:p>
                      <a:pPr marL="0" marR="0" indent="-215265" algn="ctr">
                        <a:lnSpc>
                          <a:spcPct val="115000"/>
                        </a:lnSpc>
                        <a:spcBef>
                          <a:spcPts val="0"/>
                        </a:spcBef>
                        <a:spcAft>
                          <a:spcPts val="0"/>
                        </a:spcAft>
                      </a:pPr>
                      <a:r>
                        <a:rPr lang="en-US" sz="1600" dirty="0">
                          <a:effectLst/>
                        </a:rPr>
                        <a:t>Password and</a:t>
                      </a:r>
                      <a:endParaRPr lang="en-IN" sz="1400" dirty="0">
                        <a:effectLst/>
                      </a:endParaRPr>
                    </a:p>
                    <a:p>
                      <a:pPr marL="0" marR="0" indent="0" algn="ctr">
                        <a:lnSpc>
                          <a:spcPct val="115000"/>
                        </a:lnSpc>
                        <a:spcBef>
                          <a:spcPts val="0"/>
                        </a:spcBef>
                        <a:spcAft>
                          <a:spcPts val="0"/>
                        </a:spcAft>
                        <a:tabLst>
                          <a:tab pos="2294255" algn="l"/>
                        </a:tabLst>
                      </a:pPr>
                      <a:r>
                        <a:rPr lang="en-US" sz="1600" dirty="0">
                          <a:effectLst/>
                        </a:rPr>
                        <a:t>Confirm Password not     matching...</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dirty="0">
                          <a:effectLst/>
                        </a:rPr>
                        <a:t>SUCCESSFUL</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r>
              <a:tr h="873396">
                <a:tc>
                  <a:txBody>
                    <a:bodyPr/>
                    <a:lstStyle/>
                    <a:p>
                      <a:pPr marL="0" marR="0" indent="0">
                        <a:lnSpc>
                          <a:spcPct val="115000"/>
                        </a:lnSpc>
                        <a:spcBef>
                          <a:spcPts val="0"/>
                        </a:spcBef>
                        <a:spcAft>
                          <a:spcPts val="0"/>
                        </a:spcAft>
                        <a:tabLst>
                          <a:tab pos="2294255" algn="l"/>
                        </a:tabLst>
                      </a:pPr>
                      <a:r>
                        <a:rPr lang="en-US" sz="1800">
                          <a:effectLst/>
                        </a:rPr>
                        <a:t>11</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215265" algn="ctr">
                        <a:lnSpc>
                          <a:spcPct val="115000"/>
                        </a:lnSpc>
                        <a:spcBef>
                          <a:spcPts val="0"/>
                        </a:spcBef>
                        <a:spcAft>
                          <a:spcPts val="0"/>
                        </a:spcAft>
                      </a:pPr>
                      <a:r>
                        <a:rPr lang="en-US" sz="1600" dirty="0" smtClean="0">
                          <a:effectLst/>
                        </a:rPr>
                        <a:t>If </a:t>
                      </a:r>
                      <a:r>
                        <a:rPr lang="en-US" sz="1600" dirty="0">
                          <a:effectLst/>
                        </a:rPr>
                        <a:t>all fields are entered.</a:t>
                      </a:r>
                      <a:endParaRPr lang="en-IN" sz="1400" dirty="0">
                        <a:effectLst/>
                      </a:endParaRPr>
                    </a:p>
                    <a:p>
                      <a:pPr marL="0" marR="0" indent="0">
                        <a:lnSpc>
                          <a:spcPct val="115000"/>
                        </a:lnSpc>
                        <a:spcBef>
                          <a:spcPts val="0"/>
                        </a:spcBef>
                        <a:spcAft>
                          <a:spcPts val="0"/>
                        </a:spcAft>
                        <a:tabLst>
                          <a:tab pos="2294255" algn="l"/>
                        </a:tabLst>
                      </a:pPr>
                      <a:r>
                        <a:rPr lang="en-US" sz="1800" dirty="0">
                          <a:effectLst/>
                        </a:rPr>
                        <a:t> </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215265" algn="ctr">
                        <a:lnSpc>
                          <a:spcPct val="115000"/>
                        </a:lnSpc>
                        <a:spcBef>
                          <a:spcPts val="0"/>
                        </a:spcBef>
                        <a:spcAft>
                          <a:spcPts val="0"/>
                        </a:spcAft>
                      </a:pPr>
                      <a:r>
                        <a:rPr lang="en-US" sz="1600">
                          <a:effectLst/>
                        </a:rPr>
                        <a:t>   All mandatory fields.</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dirty="0">
                          <a:effectLst/>
                        </a:rPr>
                        <a:t>Alert - Customer Registration done successfully...</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c>
                  <a:txBody>
                    <a:bodyPr/>
                    <a:lstStyle/>
                    <a:p>
                      <a:pPr marL="0" marR="0" indent="0">
                        <a:lnSpc>
                          <a:spcPct val="115000"/>
                        </a:lnSpc>
                        <a:spcBef>
                          <a:spcPts val="0"/>
                        </a:spcBef>
                        <a:spcAft>
                          <a:spcPts val="0"/>
                        </a:spcAft>
                        <a:tabLst>
                          <a:tab pos="2294255" algn="l"/>
                        </a:tabLst>
                      </a:pPr>
                      <a:r>
                        <a:rPr lang="en-US" sz="1600" dirty="0">
                          <a:effectLst/>
                        </a:rPr>
                        <a:t>SUCCESSFUL</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33467" marR="33467" marT="0" marB="0"/>
                </a:tc>
              </a:tr>
            </a:tbl>
          </a:graphicData>
        </a:graphic>
      </p:graphicFrame>
    </p:spTree>
    <p:extLst>
      <p:ext uri="{BB962C8B-B14F-4D97-AF65-F5344CB8AC3E}">
        <p14:creationId xmlns:p14="http://schemas.microsoft.com/office/powerpoint/2010/main" val="3806307901"/>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572057165"/>
              </p:ext>
            </p:extLst>
          </p:nvPr>
        </p:nvGraphicFramePr>
        <p:xfrm>
          <a:off x="112542" y="1730328"/>
          <a:ext cx="11943469" cy="4614202"/>
        </p:xfrm>
        <a:graphic>
          <a:graphicData uri="http://schemas.openxmlformats.org/drawingml/2006/table">
            <a:tbl>
              <a:tblPr firstRow="1" firstCol="1" bandRow="1">
                <a:tableStyleId>{7DF18680-E054-41AD-8BC1-D1AEF772440D}</a:tableStyleId>
              </a:tblPr>
              <a:tblGrid>
                <a:gridCol w="1321806"/>
                <a:gridCol w="3278329"/>
                <a:gridCol w="2292838"/>
                <a:gridCol w="2977440"/>
                <a:gridCol w="2073056"/>
              </a:tblGrid>
              <a:tr h="1051863">
                <a:tc>
                  <a:txBody>
                    <a:bodyPr/>
                    <a:lstStyle/>
                    <a:p>
                      <a:pPr marL="0" marR="0" indent="0">
                        <a:lnSpc>
                          <a:spcPct val="115000"/>
                        </a:lnSpc>
                        <a:spcBef>
                          <a:spcPts val="0"/>
                        </a:spcBef>
                        <a:spcAft>
                          <a:spcPts val="0"/>
                        </a:spcAft>
                      </a:pPr>
                      <a:r>
                        <a:rPr lang="en-US" sz="2000" dirty="0">
                          <a:effectLst/>
                        </a:rPr>
                        <a:t>Serial No.</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pPr>
                      <a:r>
                        <a:rPr lang="en-US" sz="2000" dirty="0">
                          <a:effectLst/>
                        </a:rPr>
                        <a:t>          Condition</a:t>
                      </a:r>
                      <a:endParaRPr lang="en-IN" sz="1800" dirty="0">
                        <a:effectLst/>
                      </a:endParaRPr>
                    </a:p>
                    <a:p>
                      <a:pPr marL="0" marR="0" indent="0">
                        <a:lnSpc>
                          <a:spcPct val="115000"/>
                        </a:lnSpc>
                        <a:spcBef>
                          <a:spcPts val="0"/>
                        </a:spcBef>
                        <a:spcAft>
                          <a:spcPts val="0"/>
                        </a:spcAft>
                      </a:pPr>
                      <a:r>
                        <a:rPr lang="en-US" sz="2000" dirty="0">
                          <a:effectLst/>
                        </a:rPr>
                        <a:t>       To be Tested</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0">
                        <a:lnSpc>
                          <a:spcPct val="115000"/>
                        </a:lnSpc>
                        <a:spcBef>
                          <a:spcPts val="0"/>
                        </a:spcBef>
                        <a:spcAft>
                          <a:spcPts val="0"/>
                        </a:spcAft>
                      </a:pPr>
                      <a:r>
                        <a:rPr lang="en-US" sz="2000">
                          <a:effectLst/>
                        </a:rPr>
                        <a:t>      Test Data</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0">
                        <a:lnSpc>
                          <a:spcPct val="115000"/>
                        </a:lnSpc>
                        <a:spcBef>
                          <a:spcPts val="0"/>
                        </a:spcBef>
                        <a:spcAft>
                          <a:spcPts val="0"/>
                        </a:spcAft>
                      </a:pPr>
                      <a:r>
                        <a:rPr lang="en-US" sz="2000">
                          <a:effectLst/>
                        </a:rPr>
                        <a:t>Expected Output</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0">
                        <a:lnSpc>
                          <a:spcPct val="115000"/>
                        </a:lnSpc>
                        <a:spcBef>
                          <a:spcPts val="0"/>
                        </a:spcBef>
                        <a:spcAft>
                          <a:spcPts val="0"/>
                        </a:spcAft>
                      </a:pPr>
                      <a:r>
                        <a:rPr lang="en-US" sz="2000">
                          <a:effectLst/>
                        </a:rPr>
                        <a:t>Remarks</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r>
              <a:tr h="1309907">
                <a:tc>
                  <a:txBody>
                    <a:bodyPr/>
                    <a:lstStyle/>
                    <a:p>
                      <a:pPr marL="0" marR="0" indent="0">
                        <a:lnSpc>
                          <a:spcPct val="115000"/>
                        </a:lnSpc>
                        <a:spcBef>
                          <a:spcPts val="0"/>
                        </a:spcBef>
                        <a:spcAft>
                          <a:spcPts val="0"/>
                        </a:spcAft>
                      </a:pPr>
                      <a:r>
                        <a:rPr lang="en-US" sz="2400">
                          <a:effectLst/>
                        </a:rPr>
                        <a:t> 1</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215265" algn="just">
                        <a:lnSpc>
                          <a:spcPct val="115000"/>
                        </a:lnSpc>
                        <a:spcBef>
                          <a:spcPts val="0"/>
                        </a:spcBef>
                        <a:spcAft>
                          <a:spcPts val="0"/>
                        </a:spcAft>
                      </a:pPr>
                      <a:r>
                        <a:rPr lang="en-US" sz="2000" dirty="0">
                          <a:effectLst/>
                        </a:rPr>
                        <a:t> </a:t>
                      </a:r>
                      <a:r>
                        <a:rPr lang="en-US" sz="2000" dirty="0" smtClean="0">
                          <a:effectLst/>
                        </a:rPr>
                        <a:t>If </a:t>
                      </a:r>
                      <a:r>
                        <a:rPr lang="en-US" sz="2000" dirty="0">
                          <a:effectLst/>
                        </a:rPr>
                        <a:t>any field in the form </a:t>
                      </a:r>
                      <a:r>
                        <a:rPr lang="en-US" sz="2000" dirty="0" smtClean="0">
                          <a:effectLst/>
                        </a:rPr>
                        <a:t> is </a:t>
                      </a:r>
                      <a:r>
                        <a:rPr lang="en-US" sz="2000" dirty="0">
                          <a:effectLst/>
                        </a:rPr>
                        <a:t>empty.</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0">
                        <a:lnSpc>
                          <a:spcPct val="115000"/>
                        </a:lnSpc>
                        <a:spcBef>
                          <a:spcPts val="0"/>
                        </a:spcBef>
                        <a:spcAft>
                          <a:spcPts val="0"/>
                        </a:spcAft>
                      </a:pPr>
                      <a:r>
                        <a:rPr lang="en-US" sz="2000" dirty="0">
                          <a:effectLst/>
                        </a:rPr>
                        <a:t>Value of form fields.</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215265">
                        <a:lnSpc>
                          <a:spcPct val="115000"/>
                        </a:lnSpc>
                        <a:spcBef>
                          <a:spcPts val="0"/>
                        </a:spcBef>
                        <a:spcAft>
                          <a:spcPts val="0"/>
                        </a:spcAft>
                      </a:pPr>
                      <a:r>
                        <a:rPr lang="en-US" sz="2000" dirty="0">
                          <a:effectLst/>
                        </a:rPr>
                        <a:t>     Alert the user to enter all the fields and then proceed.</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0">
                        <a:lnSpc>
                          <a:spcPct val="115000"/>
                        </a:lnSpc>
                        <a:spcBef>
                          <a:spcPts val="0"/>
                        </a:spcBef>
                        <a:spcAft>
                          <a:spcPts val="0"/>
                        </a:spcAft>
                      </a:pPr>
                      <a:r>
                        <a:rPr lang="en-US" sz="2000">
                          <a:effectLst/>
                        </a:rPr>
                        <a:t>SUCCESSFUL</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r>
              <a:tr h="1446002">
                <a:tc>
                  <a:txBody>
                    <a:bodyPr/>
                    <a:lstStyle/>
                    <a:p>
                      <a:pPr marL="0" marR="0" indent="0">
                        <a:lnSpc>
                          <a:spcPct val="115000"/>
                        </a:lnSpc>
                        <a:spcBef>
                          <a:spcPts val="0"/>
                        </a:spcBef>
                        <a:spcAft>
                          <a:spcPts val="0"/>
                        </a:spcAft>
                      </a:pPr>
                      <a:r>
                        <a:rPr lang="en-US" sz="2400">
                          <a:effectLst/>
                        </a:rPr>
                        <a:t>2</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215265">
                        <a:lnSpc>
                          <a:spcPct val="115000"/>
                        </a:lnSpc>
                        <a:spcBef>
                          <a:spcPts val="0"/>
                        </a:spcBef>
                        <a:spcAft>
                          <a:spcPts val="0"/>
                        </a:spcAft>
                      </a:pPr>
                      <a:r>
                        <a:rPr lang="en-US" sz="2000" dirty="0" smtClean="0">
                          <a:effectLst/>
                        </a:rPr>
                        <a:t>If </a:t>
                      </a:r>
                      <a:r>
                        <a:rPr lang="en-US" sz="2000" dirty="0">
                          <a:effectLst/>
                        </a:rPr>
                        <a:t>Email ID/Phone No and password is not valid.</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215265">
                        <a:lnSpc>
                          <a:spcPct val="115000"/>
                        </a:lnSpc>
                        <a:spcBef>
                          <a:spcPts val="0"/>
                        </a:spcBef>
                        <a:spcAft>
                          <a:spcPts val="0"/>
                        </a:spcAft>
                      </a:pPr>
                      <a:r>
                        <a:rPr lang="en-US" sz="2000">
                          <a:effectLst/>
                        </a:rPr>
                        <a:t>     Email ID/Password </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0">
                        <a:lnSpc>
                          <a:spcPct val="115000"/>
                        </a:lnSpc>
                        <a:spcBef>
                          <a:spcPts val="0"/>
                        </a:spcBef>
                        <a:spcAft>
                          <a:spcPts val="0"/>
                        </a:spcAft>
                      </a:pPr>
                      <a:r>
                        <a:rPr lang="en-US" sz="2000" dirty="0">
                          <a:effectLst/>
                        </a:rPr>
                        <a:t>You have entered invalid login credentials.</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0">
                        <a:lnSpc>
                          <a:spcPct val="115000"/>
                        </a:lnSpc>
                        <a:spcBef>
                          <a:spcPts val="0"/>
                        </a:spcBef>
                        <a:spcAft>
                          <a:spcPts val="0"/>
                        </a:spcAft>
                      </a:pPr>
                      <a:r>
                        <a:rPr lang="en-US" sz="2000" dirty="0">
                          <a:effectLst/>
                        </a:rPr>
                        <a:t>SUCCESSFUL</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r>
              <a:tr h="806430">
                <a:tc>
                  <a:txBody>
                    <a:bodyPr/>
                    <a:lstStyle/>
                    <a:p>
                      <a:pPr marL="0" marR="0" indent="0">
                        <a:lnSpc>
                          <a:spcPct val="115000"/>
                        </a:lnSpc>
                        <a:spcBef>
                          <a:spcPts val="0"/>
                        </a:spcBef>
                        <a:spcAft>
                          <a:spcPts val="0"/>
                        </a:spcAft>
                      </a:pPr>
                      <a:r>
                        <a:rPr lang="en-US" sz="2400">
                          <a:effectLst/>
                        </a:rPr>
                        <a:t>3</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215265">
                        <a:lnSpc>
                          <a:spcPct val="115000"/>
                        </a:lnSpc>
                        <a:spcBef>
                          <a:spcPts val="0"/>
                        </a:spcBef>
                        <a:spcAft>
                          <a:spcPts val="0"/>
                        </a:spcAft>
                      </a:pPr>
                      <a:r>
                        <a:rPr lang="en-US" sz="2000" dirty="0">
                          <a:effectLst/>
                        </a:rPr>
                        <a:t> </a:t>
                      </a:r>
                      <a:r>
                        <a:rPr lang="en-US" sz="2000" dirty="0" smtClean="0">
                          <a:effectLst/>
                        </a:rPr>
                        <a:t>If </a:t>
                      </a:r>
                      <a:r>
                        <a:rPr lang="en-US" sz="2000" dirty="0">
                          <a:effectLst/>
                        </a:rPr>
                        <a:t>all fields are entered.</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215265">
                        <a:lnSpc>
                          <a:spcPct val="115000"/>
                        </a:lnSpc>
                        <a:spcBef>
                          <a:spcPts val="0"/>
                        </a:spcBef>
                        <a:spcAft>
                          <a:spcPts val="0"/>
                        </a:spcAft>
                      </a:pPr>
                      <a:r>
                        <a:rPr lang="en-US" sz="2000">
                          <a:effectLst/>
                        </a:rPr>
                        <a:t>     All mandatory fields.</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0">
                        <a:lnSpc>
                          <a:spcPct val="115000"/>
                        </a:lnSpc>
                        <a:spcBef>
                          <a:spcPts val="0"/>
                        </a:spcBef>
                        <a:spcAft>
                          <a:spcPts val="0"/>
                        </a:spcAft>
                      </a:pPr>
                      <a:r>
                        <a:rPr lang="en-US" sz="2000">
                          <a:effectLst/>
                        </a:rPr>
                        <a:t>Logged in successfully.</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0">
                        <a:lnSpc>
                          <a:spcPct val="115000"/>
                        </a:lnSpc>
                        <a:spcBef>
                          <a:spcPts val="0"/>
                        </a:spcBef>
                        <a:spcAft>
                          <a:spcPts val="0"/>
                        </a:spcAft>
                      </a:pPr>
                      <a:r>
                        <a:rPr lang="en-US" sz="2000" dirty="0">
                          <a:effectLst/>
                        </a:rPr>
                        <a:t>SUCCESSFUL</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r>
            </a:tbl>
          </a:graphicData>
        </a:graphic>
      </p:graphicFrame>
      <p:sp>
        <p:nvSpPr>
          <p:cNvPr id="6" name="Rectangle 1"/>
          <p:cNvSpPr>
            <a:spLocks noGrp="1" noChangeArrowheads="1"/>
          </p:cNvSpPr>
          <p:nvPr>
            <p:ph type="title"/>
          </p:nvPr>
        </p:nvSpPr>
        <p:spPr bwMode="auto">
          <a:xfrm>
            <a:off x="4958323" y="800228"/>
            <a:ext cx="3505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smtClean="0">
                <a:ln>
                  <a:noFill/>
                </a:ln>
                <a:solidFill>
                  <a:srgbClr val="000000"/>
                </a:solidFill>
                <a:effectLst/>
                <a:latin typeface="Times New Roman" panose="02020603050405020304" pitchFamily="18" charset="0"/>
                <a:ea typeface="Palatino Linotype" panose="02040502050505030304" pitchFamily="18" charset="0"/>
                <a:cs typeface="Times New Roman" panose="02020603050405020304" pitchFamily="18" charset="0"/>
              </a:rPr>
              <a:t>Customer login:</a:t>
            </a:r>
            <a:endParaRPr kumimoji="0" lang="en-US" altLang="en-US" sz="32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67002081"/>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223339152"/>
              </p:ext>
            </p:extLst>
          </p:nvPr>
        </p:nvGraphicFramePr>
        <p:xfrm>
          <a:off x="286604" y="1448104"/>
          <a:ext cx="11737074" cy="5026356"/>
        </p:xfrm>
        <a:graphic>
          <a:graphicData uri="http://schemas.openxmlformats.org/drawingml/2006/table">
            <a:tbl>
              <a:tblPr firstRow="1" firstCol="1" bandRow="1">
                <a:tableStyleId>{7DF18680-E054-41AD-8BC1-D1AEF772440D}</a:tableStyleId>
              </a:tblPr>
              <a:tblGrid>
                <a:gridCol w="1053625"/>
                <a:gridCol w="2665052"/>
                <a:gridCol w="1975547"/>
                <a:gridCol w="3718677"/>
                <a:gridCol w="2324173"/>
              </a:tblGrid>
              <a:tr h="900929">
                <a:tc>
                  <a:txBody>
                    <a:bodyPr/>
                    <a:lstStyle/>
                    <a:p>
                      <a:pPr marL="0" marR="0">
                        <a:lnSpc>
                          <a:spcPct val="115000"/>
                        </a:lnSpc>
                        <a:spcBef>
                          <a:spcPts val="0"/>
                        </a:spcBef>
                        <a:spcAft>
                          <a:spcPts val="0"/>
                        </a:spcAft>
                      </a:pPr>
                      <a:r>
                        <a:rPr lang="en-US" sz="2000" dirty="0">
                          <a:effectLst/>
                        </a:rPr>
                        <a:t>Serial </a:t>
                      </a:r>
                      <a:endParaRPr lang="en-IN" sz="1800" dirty="0">
                        <a:effectLst/>
                      </a:endParaRPr>
                    </a:p>
                    <a:p>
                      <a:pPr marL="0" marR="0">
                        <a:lnSpc>
                          <a:spcPct val="115000"/>
                        </a:lnSpc>
                        <a:spcBef>
                          <a:spcPts val="0"/>
                        </a:spcBef>
                        <a:spcAft>
                          <a:spcPts val="0"/>
                        </a:spcAft>
                        <a:tabLst>
                          <a:tab pos="2294255" algn="l"/>
                        </a:tabLst>
                      </a:pPr>
                      <a:r>
                        <a:rPr lang="en-US" sz="2000" dirty="0">
                          <a:effectLst/>
                        </a:rPr>
                        <a:t>No.</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215265">
                        <a:lnSpc>
                          <a:spcPct val="115000"/>
                        </a:lnSpc>
                        <a:spcBef>
                          <a:spcPts val="0"/>
                        </a:spcBef>
                        <a:spcAft>
                          <a:spcPts val="0"/>
                        </a:spcAft>
                      </a:pPr>
                      <a:r>
                        <a:rPr lang="en-US" sz="2000" dirty="0">
                          <a:effectLst/>
                        </a:rPr>
                        <a:t>             Condition</a:t>
                      </a:r>
                      <a:endParaRPr lang="en-IN" sz="1800" dirty="0">
                        <a:effectLst/>
                      </a:endParaRPr>
                    </a:p>
                    <a:p>
                      <a:pPr marL="0" marR="0" indent="0">
                        <a:lnSpc>
                          <a:spcPct val="115000"/>
                        </a:lnSpc>
                        <a:spcBef>
                          <a:spcPts val="0"/>
                        </a:spcBef>
                        <a:spcAft>
                          <a:spcPts val="0"/>
                        </a:spcAft>
                        <a:tabLst>
                          <a:tab pos="2294255" algn="l"/>
                        </a:tabLst>
                      </a:pPr>
                      <a:r>
                        <a:rPr lang="en-US" sz="2000" dirty="0">
                          <a:effectLst/>
                        </a:rPr>
                        <a:t>      to be tested</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0">
                        <a:lnSpc>
                          <a:spcPct val="115000"/>
                        </a:lnSpc>
                        <a:spcBef>
                          <a:spcPts val="0"/>
                        </a:spcBef>
                        <a:spcAft>
                          <a:spcPts val="0"/>
                        </a:spcAft>
                        <a:tabLst>
                          <a:tab pos="2294255" algn="l"/>
                        </a:tabLst>
                      </a:pPr>
                      <a:r>
                        <a:rPr lang="en-US" sz="2000">
                          <a:effectLst/>
                        </a:rPr>
                        <a:t>Test Data</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0">
                        <a:lnSpc>
                          <a:spcPct val="115000"/>
                        </a:lnSpc>
                        <a:spcBef>
                          <a:spcPts val="0"/>
                        </a:spcBef>
                        <a:spcAft>
                          <a:spcPts val="0"/>
                        </a:spcAft>
                        <a:tabLst>
                          <a:tab pos="2294255" algn="l"/>
                        </a:tabLst>
                      </a:pPr>
                      <a:r>
                        <a:rPr lang="en-US" sz="2000">
                          <a:effectLst/>
                        </a:rPr>
                        <a:t>Expected output</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0">
                        <a:lnSpc>
                          <a:spcPct val="115000"/>
                        </a:lnSpc>
                        <a:spcBef>
                          <a:spcPts val="0"/>
                        </a:spcBef>
                        <a:spcAft>
                          <a:spcPts val="0"/>
                        </a:spcAft>
                        <a:tabLst>
                          <a:tab pos="2294255" algn="l"/>
                        </a:tabLst>
                      </a:pPr>
                      <a:r>
                        <a:rPr lang="en-US" sz="2000">
                          <a:effectLst/>
                        </a:rPr>
                        <a:t>Remarks</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r>
              <a:tr h="900929">
                <a:tc>
                  <a:txBody>
                    <a:bodyPr/>
                    <a:lstStyle/>
                    <a:p>
                      <a:pPr marL="0" marR="0" indent="0">
                        <a:lnSpc>
                          <a:spcPct val="115000"/>
                        </a:lnSpc>
                        <a:spcBef>
                          <a:spcPts val="0"/>
                        </a:spcBef>
                        <a:spcAft>
                          <a:spcPts val="0"/>
                        </a:spcAft>
                        <a:tabLst>
                          <a:tab pos="2294255" algn="l"/>
                        </a:tabLst>
                      </a:pPr>
                      <a:r>
                        <a:rPr lang="en-US" sz="2000">
                          <a:effectLst/>
                        </a:rPr>
                        <a:t>1</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215265">
                        <a:lnSpc>
                          <a:spcPct val="115000"/>
                        </a:lnSpc>
                        <a:spcBef>
                          <a:spcPts val="0"/>
                        </a:spcBef>
                        <a:spcAft>
                          <a:spcPts val="0"/>
                        </a:spcAft>
                      </a:pPr>
                      <a:r>
                        <a:rPr lang="en-US" sz="2000" dirty="0" smtClean="0">
                          <a:effectLst/>
                        </a:rPr>
                        <a:t>If </a:t>
                      </a:r>
                      <a:r>
                        <a:rPr lang="en-US" sz="2000" dirty="0">
                          <a:effectLst/>
                        </a:rPr>
                        <a:t>any field in the form is </a:t>
                      </a:r>
                      <a:endParaRPr lang="en-IN" sz="1800" dirty="0">
                        <a:effectLst/>
                      </a:endParaRPr>
                    </a:p>
                    <a:p>
                      <a:pPr marL="0" marR="0" indent="0">
                        <a:lnSpc>
                          <a:spcPct val="115000"/>
                        </a:lnSpc>
                        <a:spcBef>
                          <a:spcPts val="0"/>
                        </a:spcBef>
                        <a:spcAft>
                          <a:spcPts val="0"/>
                        </a:spcAft>
                        <a:tabLst>
                          <a:tab pos="2294255" algn="l"/>
                        </a:tabLst>
                      </a:pPr>
                      <a:r>
                        <a:rPr lang="en-US" sz="2000" dirty="0">
                          <a:effectLst/>
                        </a:rPr>
                        <a:t>empty.</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0">
                        <a:lnSpc>
                          <a:spcPct val="115000"/>
                        </a:lnSpc>
                        <a:spcBef>
                          <a:spcPts val="0"/>
                        </a:spcBef>
                        <a:spcAft>
                          <a:spcPts val="0"/>
                        </a:spcAft>
                        <a:tabLst>
                          <a:tab pos="2294255" algn="l"/>
                        </a:tabLst>
                      </a:pPr>
                      <a:r>
                        <a:rPr lang="en-US" sz="2000">
                          <a:effectLst/>
                        </a:rPr>
                        <a:t>Value of form fields.</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215265">
                        <a:lnSpc>
                          <a:spcPct val="115000"/>
                        </a:lnSpc>
                        <a:spcBef>
                          <a:spcPts val="0"/>
                        </a:spcBef>
                        <a:spcAft>
                          <a:spcPts val="0"/>
                        </a:spcAft>
                      </a:pPr>
                      <a:r>
                        <a:rPr lang="en-US" sz="2000" dirty="0">
                          <a:effectLst/>
                        </a:rPr>
                        <a:t>     Alert the user to enter </a:t>
                      </a:r>
                      <a:endParaRPr lang="en-IN" sz="1800" dirty="0">
                        <a:effectLst/>
                      </a:endParaRPr>
                    </a:p>
                    <a:p>
                      <a:pPr marL="0" marR="0" indent="0">
                        <a:lnSpc>
                          <a:spcPct val="115000"/>
                        </a:lnSpc>
                        <a:spcBef>
                          <a:spcPts val="0"/>
                        </a:spcBef>
                        <a:spcAft>
                          <a:spcPts val="0"/>
                        </a:spcAft>
                        <a:tabLst>
                          <a:tab pos="2294255" algn="l"/>
                        </a:tabLst>
                      </a:pPr>
                      <a:r>
                        <a:rPr lang="en-US" sz="2000" dirty="0">
                          <a:effectLst/>
                        </a:rPr>
                        <a:t>all the fields and then proceed.</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0">
                        <a:lnSpc>
                          <a:spcPct val="115000"/>
                        </a:lnSpc>
                        <a:spcBef>
                          <a:spcPts val="0"/>
                        </a:spcBef>
                        <a:spcAft>
                          <a:spcPts val="0"/>
                        </a:spcAft>
                        <a:tabLst>
                          <a:tab pos="2294255" algn="l"/>
                        </a:tabLst>
                      </a:pPr>
                      <a:r>
                        <a:rPr lang="en-US" sz="1800">
                          <a:effectLst/>
                        </a:rPr>
                        <a:t>SUCCESSFUL</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r>
              <a:tr h="450464">
                <a:tc>
                  <a:txBody>
                    <a:bodyPr/>
                    <a:lstStyle/>
                    <a:p>
                      <a:pPr marL="0" marR="0" indent="0">
                        <a:lnSpc>
                          <a:spcPct val="115000"/>
                        </a:lnSpc>
                        <a:spcBef>
                          <a:spcPts val="0"/>
                        </a:spcBef>
                        <a:spcAft>
                          <a:spcPts val="0"/>
                        </a:spcAft>
                        <a:tabLst>
                          <a:tab pos="2294255" algn="l"/>
                        </a:tabLst>
                      </a:pPr>
                      <a:r>
                        <a:rPr lang="en-US" sz="2000">
                          <a:effectLst/>
                        </a:rPr>
                        <a:t>2</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0">
                        <a:lnSpc>
                          <a:spcPct val="115000"/>
                        </a:lnSpc>
                        <a:spcBef>
                          <a:spcPts val="0"/>
                        </a:spcBef>
                        <a:spcAft>
                          <a:spcPts val="0"/>
                        </a:spcAft>
                        <a:tabLst>
                          <a:tab pos="2294255" algn="l"/>
                        </a:tabLst>
                      </a:pPr>
                      <a:r>
                        <a:rPr lang="en-US" sz="2000" dirty="0">
                          <a:effectLst/>
                        </a:rPr>
                        <a:t>Password is less than 8 characters.</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0">
                        <a:lnSpc>
                          <a:spcPct val="115000"/>
                        </a:lnSpc>
                        <a:spcBef>
                          <a:spcPts val="0"/>
                        </a:spcBef>
                        <a:spcAft>
                          <a:spcPts val="0"/>
                        </a:spcAft>
                        <a:tabLst>
                          <a:tab pos="2294255" algn="l"/>
                        </a:tabLst>
                      </a:pPr>
                      <a:r>
                        <a:rPr lang="en-US" sz="2000" dirty="0" smtClean="0">
                          <a:effectLst/>
                        </a:rPr>
                        <a:t>   Password</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215265" algn="ctr">
                        <a:lnSpc>
                          <a:spcPct val="115000"/>
                        </a:lnSpc>
                        <a:spcBef>
                          <a:spcPts val="0"/>
                        </a:spcBef>
                        <a:spcAft>
                          <a:spcPts val="0"/>
                        </a:spcAft>
                      </a:pPr>
                      <a:r>
                        <a:rPr lang="en-US" sz="2000" dirty="0">
                          <a:effectLst/>
                        </a:rPr>
                        <a:t>  </a:t>
                      </a:r>
                      <a:r>
                        <a:rPr lang="en-US" sz="2000" dirty="0" smtClean="0">
                          <a:effectLst/>
                        </a:rPr>
                        <a:t>Password </a:t>
                      </a:r>
                      <a:r>
                        <a:rPr lang="en-US" sz="2000" dirty="0">
                          <a:effectLst/>
                        </a:rPr>
                        <a:t>should be at least 8 characters.</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0">
                        <a:lnSpc>
                          <a:spcPct val="115000"/>
                        </a:lnSpc>
                        <a:spcBef>
                          <a:spcPts val="0"/>
                        </a:spcBef>
                        <a:spcAft>
                          <a:spcPts val="0"/>
                        </a:spcAft>
                        <a:tabLst>
                          <a:tab pos="2294255" algn="l"/>
                        </a:tabLst>
                      </a:pPr>
                      <a:r>
                        <a:rPr lang="en-US" sz="1800">
                          <a:effectLst/>
                        </a:rPr>
                        <a:t>SUCCESSFUL</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r>
              <a:tr h="1351393">
                <a:tc>
                  <a:txBody>
                    <a:bodyPr/>
                    <a:lstStyle/>
                    <a:p>
                      <a:pPr marL="0" marR="0" indent="0">
                        <a:lnSpc>
                          <a:spcPct val="115000"/>
                        </a:lnSpc>
                        <a:spcBef>
                          <a:spcPts val="0"/>
                        </a:spcBef>
                        <a:spcAft>
                          <a:spcPts val="0"/>
                        </a:spcAft>
                        <a:tabLst>
                          <a:tab pos="2294255" algn="l"/>
                        </a:tabLst>
                      </a:pPr>
                      <a:r>
                        <a:rPr lang="en-US" sz="2000">
                          <a:effectLst/>
                        </a:rPr>
                        <a:t>3</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215265">
                        <a:lnSpc>
                          <a:spcPct val="115000"/>
                        </a:lnSpc>
                        <a:spcBef>
                          <a:spcPts val="0"/>
                        </a:spcBef>
                        <a:spcAft>
                          <a:spcPts val="0"/>
                        </a:spcAft>
                      </a:pPr>
                      <a:r>
                        <a:rPr lang="en-US" sz="2000" dirty="0" smtClean="0">
                          <a:effectLst/>
                        </a:rPr>
                        <a:t>If </a:t>
                      </a:r>
                      <a:r>
                        <a:rPr lang="en-US" sz="2000" dirty="0">
                          <a:effectLst/>
                        </a:rPr>
                        <a:t>password and confirm password does not match.</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215265">
                        <a:lnSpc>
                          <a:spcPct val="115000"/>
                        </a:lnSpc>
                        <a:spcBef>
                          <a:spcPts val="0"/>
                        </a:spcBef>
                        <a:spcAft>
                          <a:spcPts val="0"/>
                        </a:spcAft>
                      </a:pPr>
                      <a:r>
                        <a:rPr lang="en-US" sz="2000" dirty="0" smtClean="0">
                          <a:effectLst/>
                        </a:rPr>
                        <a:t>Password </a:t>
                      </a:r>
                      <a:r>
                        <a:rPr lang="en-US" sz="2000" dirty="0">
                          <a:effectLst/>
                        </a:rPr>
                        <a:t>and</a:t>
                      </a:r>
                      <a:endParaRPr lang="en-IN" sz="1800" dirty="0">
                        <a:effectLst/>
                      </a:endParaRPr>
                    </a:p>
                    <a:p>
                      <a:pPr marL="0" marR="0" indent="-215265">
                        <a:lnSpc>
                          <a:spcPct val="115000"/>
                        </a:lnSpc>
                        <a:spcBef>
                          <a:spcPts val="0"/>
                        </a:spcBef>
                        <a:spcAft>
                          <a:spcPts val="0"/>
                        </a:spcAft>
                      </a:pPr>
                      <a:r>
                        <a:rPr lang="en-US" sz="2000" dirty="0">
                          <a:effectLst/>
                        </a:rPr>
                        <a:t>   </a:t>
                      </a:r>
                      <a:r>
                        <a:rPr lang="en-US" sz="2000" dirty="0" smtClean="0">
                          <a:effectLst/>
                        </a:rPr>
                        <a:t>Confirm </a:t>
                      </a:r>
                      <a:endParaRPr lang="en-IN" sz="1800" dirty="0">
                        <a:effectLst/>
                      </a:endParaRPr>
                    </a:p>
                    <a:p>
                      <a:pPr marL="0" marR="0" indent="0">
                        <a:lnSpc>
                          <a:spcPct val="115000"/>
                        </a:lnSpc>
                        <a:spcBef>
                          <a:spcPts val="0"/>
                        </a:spcBef>
                        <a:spcAft>
                          <a:spcPts val="0"/>
                        </a:spcAft>
                        <a:tabLst>
                          <a:tab pos="2294255" algn="l"/>
                        </a:tabLst>
                      </a:pPr>
                      <a:r>
                        <a:rPr lang="en-US" sz="2000" dirty="0" smtClean="0">
                          <a:effectLst/>
                        </a:rPr>
                        <a:t>   Password</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0">
                        <a:lnSpc>
                          <a:spcPct val="115000"/>
                        </a:lnSpc>
                        <a:spcBef>
                          <a:spcPts val="0"/>
                        </a:spcBef>
                        <a:spcAft>
                          <a:spcPts val="0"/>
                        </a:spcAft>
                        <a:tabLst>
                          <a:tab pos="2294255" algn="l"/>
                        </a:tabLst>
                      </a:pPr>
                      <a:r>
                        <a:rPr lang="en-US" sz="2000" dirty="0">
                          <a:effectLst/>
                        </a:rPr>
                        <a:t>Password and confirm password are not matching.</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0">
                        <a:lnSpc>
                          <a:spcPct val="115000"/>
                        </a:lnSpc>
                        <a:spcBef>
                          <a:spcPts val="0"/>
                        </a:spcBef>
                        <a:spcAft>
                          <a:spcPts val="0"/>
                        </a:spcAft>
                        <a:tabLst>
                          <a:tab pos="2294255" algn="l"/>
                        </a:tabLst>
                      </a:pPr>
                      <a:r>
                        <a:rPr lang="en-US" sz="1800">
                          <a:effectLst/>
                        </a:rPr>
                        <a:t>SUCCESSFUL</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r>
              <a:tr h="1021434">
                <a:tc>
                  <a:txBody>
                    <a:bodyPr/>
                    <a:lstStyle/>
                    <a:p>
                      <a:pPr marL="0" marR="0" indent="0">
                        <a:lnSpc>
                          <a:spcPct val="115000"/>
                        </a:lnSpc>
                        <a:spcBef>
                          <a:spcPts val="0"/>
                        </a:spcBef>
                        <a:spcAft>
                          <a:spcPts val="0"/>
                        </a:spcAft>
                        <a:tabLst>
                          <a:tab pos="2294255" algn="l"/>
                        </a:tabLst>
                      </a:pPr>
                      <a:r>
                        <a:rPr lang="en-US" sz="2000">
                          <a:effectLst/>
                        </a:rPr>
                        <a:t>4</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0">
                        <a:lnSpc>
                          <a:spcPct val="115000"/>
                        </a:lnSpc>
                        <a:spcBef>
                          <a:spcPts val="0"/>
                        </a:spcBef>
                        <a:spcAft>
                          <a:spcPts val="0"/>
                        </a:spcAft>
                        <a:tabLst>
                          <a:tab pos="2294255" algn="l"/>
                        </a:tabLst>
                      </a:pPr>
                      <a:r>
                        <a:rPr lang="en-US" sz="2000">
                          <a:effectLst/>
                        </a:rPr>
                        <a:t>If all fields are entered.</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215265" algn="ctr">
                        <a:lnSpc>
                          <a:spcPct val="115000"/>
                        </a:lnSpc>
                        <a:spcBef>
                          <a:spcPts val="0"/>
                        </a:spcBef>
                        <a:spcAft>
                          <a:spcPts val="0"/>
                        </a:spcAft>
                      </a:pPr>
                      <a:r>
                        <a:rPr lang="en-US" sz="2000" dirty="0" smtClean="0">
                          <a:effectLst/>
                        </a:rPr>
                        <a:t> </a:t>
                      </a:r>
                      <a:r>
                        <a:rPr lang="en-US" sz="2000" dirty="0">
                          <a:effectLst/>
                        </a:rPr>
                        <a:t>All mandatory fields.</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0">
                        <a:lnSpc>
                          <a:spcPct val="115000"/>
                        </a:lnSpc>
                        <a:spcBef>
                          <a:spcPts val="0"/>
                        </a:spcBef>
                        <a:spcAft>
                          <a:spcPts val="0"/>
                        </a:spcAft>
                        <a:tabLst>
                          <a:tab pos="2294255" algn="l"/>
                        </a:tabLst>
                      </a:pPr>
                      <a:r>
                        <a:rPr lang="en-US" sz="2000" dirty="0">
                          <a:effectLst/>
                        </a:rPr>
                        <a:t>Password updated successfully.</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0">
                        <a:lnSpc>
                          <a:spcPct val="115000"/>
                        </a:lnSpc>
                        <a:spcBef>
                          <a:spcPts val="0"/>
                        </a:spcBef>
                        <a:spcAft>
                          <a:spcPts val="0"/>
                        </a:spcAft>
                        <a:tabLst>
                          <a:tab pos="2294255" algn="l"/>
                        </a:tabLst>
                      </a:pPr>
                      <a:r>
                        <a:rPr lang="en-US" sz="1800" dirty="0">
                          <a:effectLst/>
                        </a:rPr>
                        <a:t>SUCCESSFUL</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r>
            </a:tbl>
          </a:graphicData>
        </a:graphic>
      </p:graphicFrame>
      <p:sp>
        <p:nvSpPr>
          <p:cNvPr id="3" name="Rectangle 1"/>
          <p:cNvSpPr>
            <a:spLocks noChangeArrowheads="1"/>
          </p:cNvSpPr>
          <p:nvPr/>
        </p:nvSpPr>
        <p:spPr bwMode="auto">
          <a:xfrm>
            <a:off x="4970907" y="538107"/>
            <a:ext cx="529241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293938" algn="l"/>
              </a:tabLst>
              <a:defRPr>
                <a:solidFill>
                  <a:schemeClr val="tx1"/>
                </a:solidFill>
                <a:latin typeface="Arial" panose="020B0604020202020204" pitchFamily="34" charset="0"/>
              </a:defRPr>
            </a:lvl1pPr>
            <a:lvl2pPr eaLnBrk="0" fontAlgn="base" hangingPunct="0">
              <a:spcBef>
                <a:spcPct val="0"/>
              </a:spcBef>
              <a:spcAft>
                <a:spcPct val="0"/>
              </a:spcAft>
              <a:tabLst>
                <a:tab pos="2293938" algn="l"/>
              </a:tabLst>
              <a:defRPr>
                <a:solidFill>
                  <a:schemeClr val="tx1"/>
                </a:solidFill>
                <a:latin typeface="Arial" panose="020B0604020202020204" pitchFamily="34" charset="0"/>
              </a:defRPr>
            </a:lvl2pPr>
            <a:lvl3pPr eaLnBrk="0" fontAlgn="base" hangingPunct="0">
              <a:spcBef>
                <a:spcPct val="0"/>
              </a:spcBef>
              <a:spcAft>
                <a:spcPct val="0"/>
              </a:spcAft>
              <a:tabLst>
                <a:tab pos="2293938" algn="l"/>
              </a:tabLst>
              <a:defRPr>
                <a:solidFill>
                  <a:schemeClr val="tx1"/>
                </a:solidFill>
                <a:latin typeface="Arial" panose="020B0604020202020204" pitchFamily="34" charset="0"/>
              </a:defRPr>
            </a:lvl3pPr>
            <a:lvl4pPr eaLnBrk="0" fontAlgn="base" hangingPunct="0">
              <a:spcBef>
                <a:spcPct val="0"/>
              </a:spcBef>
              <a:spcAft>
                <a:spcPct val="0"/>
              </a:spcAft>
              <a:tabLst>
                <a:tab pos="2293938" algn="l"/>
              </a:tabLst>
              <a:defRPr>
                <a:solidFill>
                  <a:schemeClr val="tx1"/>
                </a:solidFill>
                <a:latin typeface="Arial" panose="020B0604020202020204" pitchFamily="34" charset="0"/>
              </a:defRPr>
            </a:lvl4pPr>
            <a:lvl5pPr eaLnBrk="0" fontAlgn="base" hangingPunct="0">
              <a:spcBef>
                <a:spcPct val="0"/>
              </a:spcBef>
              <a:spcAft>
                <a:spcPct val="0"/>
              </a:spcAft>
              <a:tabLst>
                <a:tab pos="2293938" algn="l"/>
              </a:tabLst>
              <a:defRPr>
                <a:solidFill>
                  <a:schemeClr val="tx1"/>
                </a:solidFill>
                <a:latin typeface="Arial" panose="020B0604020202020204" pitchFamily="34" charset="0"/>
              </a:defRPr>
            </a:lvl5pPr>
            <a:lvl6pPr eaLnBrk="0" fontAlgn="base" hangingPunct="0">
              <a:spcBef>
                <a:spcPct val="0"/>
              </a:spcBef>
              <a:spcAft>
                <a:spcPct val="0"/>
              </a:spcAft>
              <a:tabLst>
                <a:tab pos="2293938" algn="l"/>
              </a:tabLst>
              <a:defRPr>
                <a:solidFill>
                  <a:schemeClr val="tx1"/>
                </a:solidFill>
                <a:latin typeface="Arial" panose="020B0604020202020204" pitchFamily="34" charset="0"/>
              </a:defRPr>
            </a:lvl6pPr>
            <a:lvl7pPr eaLnBrk="0" fontAlgn="base" hangingPunct="0">
              <a:spcBef>
                <a:spcPct val="0"/>
              </a:spcBef>
              <a:spcAft>
                <a:spcPct val="0"/>
              </a:spcAft>
              <a:tabLst>
                <a:tab pos="2293938" algn="l"/>
              </a:tabLst>
              <a:defRPr>
                <a:solidFill>
                  <a:schemeClr val="tx1"/>
                </a:solidFill>
                <a:latin typeface="Arial" panose="020B0604020202020204" pitchFamily="34" charset="0"/>
              </a:defRPr>
            </a:lvl7pPr>
            <a:lvl8pPr eaLnBrk="0" fontAlgn="base" hangingPunct="0">
              <a:spcBef>
                <a:spcPct val="0"/>
              </a:spcBef>
              <a:spcAft>
                <a:spcPct val="0"/>
              </a:spcAft>
              <a:tabLst>
                <a:tab pos="2293938" algn="l"/>
              </a:tabLst>
              <a:defRPr>
                <a:solidFill>
                  <a:schemeClr val="tx1"/>
                </a:solidFill>
                <a:latin typeface="Arial" panose="020B0604020202020204" pitchFamily="34" charset="0"/>
              </a:defRPr>
            </a:lvl8pPr>
            <a:lvl9pPr eaLnBrk="0" fontAlgn="base" hangingPunct="0">
              <a:spcBef>
                <a:spcPct val="0"/>
              </a:spcBef>
              <a:spcAft>
                <a:spcPct val="0"/>
              </a:spcAft>
              <a:tabLst>
                <a:tab pos="2293938"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tab pos="2293938" algn="l"/>
              </a:tabLst>
            </a:pPr>
            <a:r>
              <a:rPr kumimoji="0" lang="en-US" altLang="en-US" sz="3200" b="1" i="0" u="none" strike="noStrike" cap="none" normalizeH="0" baseline="0" dirty="0" smtClean="0">
                <a:ln>
                  <a:noFill/>
                </a:ln>
                <a:solidFill>
                  <a:srgbClr val="000000"/>
                </a:solidFill>
                <a:effectLst/>
                <a:latin typeface="Times New Roman" panose="02020603050405020304" pitchFamily="18" charset="0"/>
                <a:ea typeface="Palatino Linotype" panose="02040502050505030304" pitchFamily="18" charset="0"/>
                <a:cs typeface="Times New Roman" panose="02020603050405020304" pitchFamily="18" charset="0"/>
              </a:rPr>
              <a:t>Customer change password:</a:t>
            </a:r>
            <a:endParaRPr kumimoji="0" lang="en-US" altLang="en-US" sz="40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20984985"/>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211523311"/>
              </p:ext>
            </p:extLst>
          </p:nvPr>
        </p:nvGraphicFramePr>
        <p:xfrm>
          <a:off x="360481" y="1560036"/>
          <a:ext cx="11329771" cy="4981440"/>
        </p:xfrm>
        <a:graphic>
          <a:graphicData uri="http://schemas.openxmlformats.org/drawingml/2006/table">
            <a:tbl>
              <a:tblPr firstRow="1" firstCol="1" bandRow="1">
                <a:tableStyleId>{FABFCF23-3B69-468F-B69F-88F6DE6A72F2}</a:tableStyleId>
              </a:tblPr>
              <a:tblGrid>
                <a:gridCol w="980440"/>
                <a:gridCol w="2479935"/>
                <a:gridCol w="1625656"/>
                <a:gridCol w="4302399"/>
                <a:gridCol w="1941341"/>
              </a:tblGrid>
              <a:tr h="1474014">
                <a:tc>
                  <a:txBody>
                    <a:bodyPr/>
                    <a:lstStyle/>
                    <a:p>
                      <a:pPr marL="0" marR="0">
                        <a:lnSpc>
                          <a:spcPct val="115000"/>
                        </a:lnSpc>
                        <a:spcBef>
                          <a:spcPts val="0"/>
                        </a:spcBef>
                        <a:spcAft>
                          <a:spcPts val="1000"/>
                        </a:spcAft>
                      </a:pPr>
                      <a:r>
                        <a:rPr lang="en-US" sz="2000" dirty="0">
                          <a:effectLst/>
                        </a:rPr>
                        <a:t>Serial </a:t>
                      </a:r>
                      <a:endParaRPr lang="en-IN" sz="1800" dirty="0">
                        <a:effectLst/>
                      </a:endParaRPr>
                    </a:p>
                    <a:p>
                      <a:pPr marL="0" marR="0">
                        <a:lnSpc>
                          <a:spcPct val="115000"/>
                        </a:lnSpc>
                        <a:spcBef>
                          <a:spcPts val="0"/>
                        </a:spcBef>
                        <a:spcAft>
                          <a:spcPts val="1000"/>
                        </a:spcAft>
                        <a:tabLst>
                          <a:tab pos="2294255" algn="l"/>
                        </a:tabLst>
                      </a:pPr>
                      <a:r>
                        <a:rPr lang="en-US" sz="2000" dirty="0">
                          <a:effectLst/>
                        </a:rPr>
                        <a:t>No.</a:t>
                      </a:r>
                      <a:endParaRPr lang="en-IN" sz="180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215265">
                        <a:lnSpc>
                          <a:spcPct val="115000"/>
                        </a:lnSpc>
                        <a:spcBef>
                          <a:spcPts val="0"/>
                        </a:spcBef>
                        <a:spcAft>
                          <a:spcPts val="1000"/>
                        </a:spcAft>
                      </a:pPr>
                      <a:r>
                        <a:rPr lang="en-US" sz="2000" dirty="0">
                          <a:effectLst/>
                        </a:rPr>
                        <a:t>       </a:t>
                      </a:r>
                      <a:r>
                        <a:rPr lang="en-US" sz="2000" dirty="0" smtClean="0">
                          <a:effectLst/>
                        </a:rPr>
                        <a:t>Condition</a:t>
                      </a:r>
                      <a:endParaRPr lang="en-IN" sz="1800" dirty="0">
                        <a:effectLst/>
                      </a:endParaRPr>
                    </a:p>
                    <a:p>
                      <a:pPr marL="0" marR="0">
                        <a:lnSpc>
                          <a:spcPct val="115000"/>
                        </a:lnSpc>
                        <a:spcBef>
                          <a:spcPts val="0"/>
                        </a:spcBef>
                        <a:spcAft>
                          <a:spcPts val="1000"/>
                        </a:spcAft>
                        <a:tabLst>
                          <a:tab pos="2294255" algn="l"/>
                        </a:tabLst>
                      </a:pPr>
                      <a:r>
                        <a:rPr lang="en-US" sz="2000" dirty="0">
                          <a:effectLst/>
                        </a:rPr>
                        <a:t>      to be tested</a:t>
                      </a:r>
                      <a:endParaRPr lang="en-IN" sz="180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1000"/>
                        </a:spcAft>
                        <a:tabLst>
                          <a:tab pos="2294255" algn="l"/>
                        </a:tabLst>
                      </a:pPr>
                      <a:r>
                        <a:rPr lang="en-US" sz="2000" dirty="0">
                          <a:effectLst/>
                        </a:rPr>
                        <a:t>Test Data</a:t>
                      </a:r>
                      <a:endParaRPr lang="en-IN" sz="180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1000"/>
                        </a:spcAft>
                        <a:tabLst>
                          <a:tab pos="2294255" algn="l"/>
                        </a:tabLst>
                      </a:pPr>
                      <a:r>
                        <a:rPr lang="en-US" sz="2000" dirty="0">
                          <a:effectLst/>
                        </a:rPr>
                        <a:t>Expected output</a:t>
                      </a:r>
                      <a:endParaRPr lang="en-IN" sz="180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1000"/>
                        </a:spcAft>
                        <a:tabLst>
                          <a:tab pos="2294255" algn="l"/>
                        </a:tabLst>
                      </a:pPr>
                      <a:r>
                        <a:rPr lang="en-US" sz="2000" dirty="0">
                          <a:effectLst/>
                        </a:rPr>
                        <a:t>Remarks</a:t>
                      </a:r>
                      <a:endParaRPr lang="en-IN" sz="180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r>
              <a:tr h="1055120">
                <a:tc>
                  <a:txBody>
                    <a:bodyPr/>
                    <a:lstStyle/>
                    <a:p>
                      <a:pPr marL="0" marR="0">
                        <a:lnSpc>
                          <a:spcPct val="115000"/>
                        </a:lnSpc>
                        <a:spcBef>
                          <a:spcPts val="0"/>
                        </a:spcBef>
                        <a:spcAft>
                          <a:spcPts val="0"/>
                        </a:spcAft>
                        <a:tabLst>
                          <a:tab pos="2294255" algn="l"/>
                        </a:tabLst>
                      </a:pPr>
                      <a:r>
                        <a:rPr lang="en-US" sz="2000">
                          <a:effectLst/>
                        </a:rPr>
                        <a:t>1</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215265">
                        <a:lnSpc>
                          <a:spcPct val="115000"/>
                        </a:lnSpc>
                        <a:spcBef>
                          <a:spcPts val="0"/>
                        </a:spcBef>
                        <a:spcAft>
                          <a:spcPts val="0"/>
                        </a:spcAft>
                      </a:pPr>
                      <a:r>
                        <a:rPr lang="en-US" sz="2000" dirty="0">
                          <a:effectLst/>
                        </a:rPr>
                        <a:t>     If Email ID is no entered.</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2000" dirty="0">
                          <a:effectLst/>
                        </a:rPr>
                        <a:t>Email ID</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2000" dirty="0">
                          <a:effectLst/>
                        </a:rPr>
                        <a:t>Email Id should not be empty</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a:effectLst/>
                        </a:rPr>
                        <a:t>SUCCESSFUL</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r>
              <a:tr h="1226153">
                <a:tc>
                  <a:txBody>
                    <a:bodyPr/>
                    <a:lstStyle/>
                    <a:p>
                      <a:pPr marL="0" marR="0">
                        <a:lnSpc>
                          <a:spcPct val="115000"/>
                        </a:lnSpc>
                        <a:spcBef>
                          <a:spcPts val="0"/>
                        </a:spcBef>
                        <a:spcAft>
                          <a:spcPts val="0"/>
                        </a:spcAft>
                        <a:tabLst>
                          <a:tab pos="2294255" algn="l"/>
                        </a:tabLst>
                      </a:pPr>
                      <a:r>
                        <a:rPr lang="en-US" sz="2000">
                          <a:effectLst/>
                        </a:rPr>
                        <a:t>2</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2000">
                          <a:effectLst/>
                        </a:rPr>
                        <a:t>If Email ID is invalid.</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2000">
                          <a:effectLst/>
                        </a:rPr>
                        <a:t>Email ID</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215265">
                        <a:lnSpc>
                          <a:spcPct val="115000"/>
                        </a:lnSpc>
                        <a:spcBef>
                          <a:spcPts val="0"/>
                        </a:spcBef>
                        <a:spcAft>
                          <a:spcPts val="0"/>
                        </a:spcAft>
                      </a:pPr>
                      <a:r>
                        <a:rPr lang="en-US" sz="2000" dirty="0">
                          <a:effectLst/>
                        </a:rPr>
                        <a:t>     Please include an ‘@’ in the email address. Email ID is missing an ‘@’.</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a:effectLst/>
                        </a:rPr>
                        <a:t>SUCCESSFUL</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r>
              <a:tr h="1226153">
                <a:tc>
                  <a:txBody>
                    <a:bodyPr/>
                    <a:lstStyle/>
                    <a:p>
                      <a:pPr marL="0" marR="0">
                        <a:lnSpc>
                          <a:spcPct val="115000"/>
                        </a:lnSpc>
                        <a:spcBef>
                          <a:spcPts val="0"/>
                        </a:spcBef>
                        <a:spcAft>
                          <a:spcPts val="0"/>
                        </a:spcAft>
                        <a:tabLst>
                          <a:tab pos="2294255" algn="l"/>
                        </a:tabLst>
                      </a:pPr>
                      <a:r>
                        <a:rPr lang="en-US" sz="2000">
                          <a:effectLst/>
                        </a:rPr>
                        <a:t>3</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2000">
                          <a:effectLst/>
                        </a:rPr>
                        <a:t>If Email ID is valid.</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2000">
                          <a:effectLst/>
                        </a:rPr>
                        <a:t>Email ID</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2000" dirty="0">
                          <a:effectLst/>
                        </a:rPr>
                        <a:t>We have sent password recovery mail to your Registered Mail ID..</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dirty="0">
                          <a:effectLst/>
                        </a:rPr>
                        <a:t>SUCCESSFUL</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r>
            </a:tbl>
          </a:graphicData>
        </a:graphic>
      </p:graphicFrame>
      <p:sp>
        <p:nvSpPr>
          <p:cNvPr id="3" name="Rectangle 1"/>
          <p:cNvSpPr>
            <a:spLocks noChangeArrowheads="1"/>
          </p:cNvSpPr>
          <p:nvPr/>
        </p:nvSpPr>
        <p:spPr bwMode="auto">
          <a:xfrm>
            <a:off x="5030955" y="359708"/>
            <a:ext cx="2141272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293938" algn="l"/>
              </a:tabLst>
              <a:defRPr>
                <a:solidFill>
                  <a:schemeClr val="tx1"/>
                </a:solidFill>
                <a:latin typeface="Arial" panose="020B0604020202020204" pitchFamily="34" charset="0"/>
              </a:defRPr>
            </a:lvl1pPr>
            <a:lvl2pPr eaLnBrk="0" fontAlgn="base" hangingPunct="0">
              <a:spcBef>
                <a:spcPct val="0"/>
              </a:spcBef>
              <a:spcAft>
                <a:spcPct val="0"/>
              </a:spcAft>
              <a:tabLst>
                <a:tab pos="2293938" algn="l"/>
              </a:tabLst>
              <a:defRPr>
                <a:solidFill>
                  <a:schemeClr val="tx1"/>
                </a:solidFill>
                <a:latin typeface="Arial" panose="020B0604020202020204" pitchFamily="34" charset="0"/>
              </a:defRPr>
            </a:lvl2pPr>
            <a:lvl3pPr eaLnBrk="0" fontAlgn="base" hangingPunct="0">
              <a:spcBef>
                <a:spcPct val="0"/>
              </a:spcBef>
              <a:spcAft>
                <a:spcPct val="0"/>
              </a:spcAft>
              <a:tabLst>
                <a:tab pos="2293938" algn="l"/>
              </a:tabLst>
              <a:defRPr>
                <a:solidFill>
                  <a:schemeClr val="tx1"/>
                </a:solidFill>
                <a:latin typeface="Arial" panose="020B0604020202020204" pitchFamily="34" charset="0"/>
              </a:defRPr>
            </a:lvl3pPr>
            <a:lvl4pPr eaLnBrk="0" fontAlgn="base" hangingPunct="0">
              <a:spcBef>
                <a:spcPct val="0"/>
              </a:spcBef>
              <a:spcAft>
                <a:spcPct val="0"/>
              </a:spcAft>
              <a:tabLst>
                <a:tab pos="2293938" algn="l"/>
              </a:tabLst>
              <a:defRPr>
                <a:solidFill>
                  <a:schemeClr val="tx1"/>
                </a:solidFill>
                <a:latin typeface="Arial" panose="020B0604020202020204" pitchFamily="34" charset="0"/>
              </a:defRPr>
            </a:lvl4pPr>
            <a:lvl5pPr eaLnBrk="0" fontAlgn="base" hangingPunct="0">
              <a:spcBef>
                <a:spcPct val="0"/>
              </a:spcBef>
              <a:spcAft>
                <a:spcPct val="0"/>
              </a:spcAft>
              <a:tabLst>
                <a:tab pos="2293938" algn="l"/>
              </a:tabLst>
              <a:defRPr>
                <a:solidFill>
                  <a:schemeClr val="tx1"/>
                </a:solidFill>
                <a:latin typeface="Arial" panose="020B0604020202020204" pitchFamily="34" charset="0"/>
              </a:defRPr>
            </a:lvl5pPr>
            <a:lvl6pPr eaLnBrk="0" fontAlgn="base" hangingPunct="0">
              <a:spcBef>
                <a:spcPct val="0"/>
              </a:spcBef>
              <a:spcAft>
                <a:spcPct val="0"/>
              </a:spcAft>
              <a:tabLst>
                <a:tab pos="2293938" algn="l"/>
              </a:tabLst>
              <a:defRPr>
                <a:solidFill>
                  <a:schemeClr val="tx1"/>
                </a:solidFill>
                <a:latin typeface="Arial" panose="020B0604020202020204" pitchFamily="34" charset="0"/>
              </a:defRPr>
            </a:lvl6pPr>
            <a:lvl7pPr eaLnBrk="0" fontAlgn="base" hangingPunct="0">
              <a:spcBef>
                <a:spcPct val="0"/>
              </a:spcBef>
              <a:spcAft>
                <a:spcPct val="0"/>
              </a:spcAft>
              <a:tabLst>
                <a:tab pos="2293938" algn="l"/>
              </a:tabLst>
              <a:defRPr>
                <a:solidFill>
                  <a:schemeClr val="tx1"/>
                </a:solidFill>
                <a:latin typeface="Arial" panose="020B0604020202020204" pitchFamily="34" charset="0"/>
              </a:defRPr>
            </a:lvl7pPr>
            <a:lvl8pPr eaLnBrk="0" fontAlgn="base" hangingPunct="0">
              <a:spcBef>
                <a:spcPct val="0"/>
              </a:spcBef>
              <a:spcAft>
                <a:spcPct val="0"/>
              </a:spcAft>
              <a:tabLst>
                <a:tab pos="2293938" algn="l"/>
              </a:tabLst>
              <a:defRPr>
                <a:solidFill>
                  <a:schemeClr val="tx1"/>
                </a:solidFill>
                <a:latin typeface="Arial" panose="020B0604020202020204" pitchFamily="34" charset="0"/>
              </a:defRPr>
            </a:lvl8pPr>
            <a:lvl9pPr eaLnBrk="0" fontAlgn="base" hangingPunct="0">
              <a:spcBef>
                <a:spcPct val="0"/>
              </a:spcBef>
              <a:spcAft>
                <a:spcPct val="0"/>
              </a:spcAft>
              <a:tabLst>
                <a:tab pos="2293938"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tab pos="2293938" algn="l"/>
              </a:tabLst>
            </a:pPr>
            <a:r>
              <a:rPr kumimoji="0" lang="en-US" altLang="en-US" sz="3200" b="1" i="0" u="none" strike="noStrike" cap="none" normalizeH="0" baseline="0" dirty="0" smtClean="0">
                <a:ln>
                  <a:noFill/>
                </a:ln>
                <a:solidFill>
                  <a:srgbClr val="000000"/>
                </a:solidFill>
                <a:effectLst/>
                <a:latin typeface="Times New Roman" panose="02020603050405020304" pitchFamily="18" charset="0"/>
                <a:ea typeface="Palatino Linotype" panose="02040502050505030304" pitchFamily="18" charset="0"/>
                <a:cs typeface="Times New Roman" panose="02020603050405020304" pitchFamily="18" charset="0"/>
              </a:rPr>
              <a:t>Customer forgot password:</a:t>
            </a:r>
            <a:endParaRPr kumimoji="0" lang="en-US" altLang="en-US" sz="2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2293938" algn="l"/>
              </a:tabLst>
            </a:pPr>
            <a:endParaRPr kumimoji="0" lang="en-US" altLang="en-US" sz="40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27229759"/>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962875186"/>
              </p:ext>
            </p:extLst>
          </p:nvPr>
        </p:nvGraphicFramePr>
        <p:xfrm>
          <a:off x="407963" y="1828799"/>
          <a:ext cx="11408900" cy="4600136"/>
        </p:xfrm>
        <a:graphic>
          <a:graphicData uri="http://schemas.openxmlformats.org/drawingml/2006/table">
            <a:tbl>
              <a:tblPr firstRow="1" firstCol="1" bandRow="1">
                <a:tableStyleId>{7DF18680-E054-41AD-8BC1-D1AEF772440D}</a:tableStyleId>
              </a:tblPr>
              <a:tblGrid>
                <a:gridCol w="1024165"/>
                <a:gridCol w="2579241"/>
                <a:gridCol w="2487617"/>
                <a:gridCol w="3180434"/>
                <a:gridCol w="2137443"/>
              </a:tblGrid>
              <a:tr h="1067096">
                <a:tc>
                  <a:txBody>
                    <a:bodyPr/>
                    <a:lstStyle/>
                    <a:p>
                      <a:pPr marL="0" marR="0">
                        <a:lnSpc>
                          <a:spcPct val="115000"/>
                        </a:lnSpc>
                        <a:spcBef>
                          <a:spcPts val="0"/>
                        </a:spcBef>
                        <a:spcAft>
                          <a:spcPts val="0"/>
                        </a:spcAft>
                        <a:tabLst>
                          <a:tab pos="2294255" algn="l"/>
                        </a:tabLst>
                      </a:pPr>
                      <a:r>
                        <a:rPr lang="en-US" sz="2000" dirty="0">
                          <a:effectLst/>
                        </a:rPr>
                        <a:t>Serial No.</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215265" algn="ctr">
                        <a:lnSpc>
                          <a:spcPct val="115000"/>
                        </a:lnSpc>
                        <a:spcBef>
                          <a:spcPts val="0"/>
                        </a:spcBef>
                        <a:spcAft>
                          <a:spcPts val="0"/>
                        </a:spcAft>
                      </a:pPr>
                      <a:r>
                        <a:rPr lang="en-US" sz="2000" dirty="0">
                          <a:effectLst/>
                        </a:rPr>
                        <a:t>Condition</a:t>
                      </a:r>
                      <a:endParaRPr lang="en-IN" sz="1800" dirty="0">
                        <a:effectLst/>
                      </a:endParaRPr>
                    </a:p>
                    <a:p>
                      <a:pPr marL="0" marR="0">
                        <a:lnSpc>
                          <a:spcPct val="115000"/>
                        </a:lnSpc>
                        <a:spcBef>
                          <a:spcPts val="0"/>
                        </a:spcBef>
                        <a:spcAft>
                          <a:spcPts val="0"/>
                        </a:spcAft>
                        <a:tabLst>
                          <a:tab pos="2294255" algn="l"/>
                        </a:tabLst>
                      </a:pPr>
                      <a:r>
                        <a:rPr lang="en-US" sz="2000" dirty="0">
                          <a:effectLst/>
                        </a:rPr>
                        <a:t>    to be tested</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2000" dirty="0">
                          <a:effectLst/>
                        </a:rPr>
                        <a:t>Test Data</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2000">
                          <a:effectLst/>
                        </a:rPr>
                        <a:t>Expected output</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2000" dirty="0">
                          <a:effectLst/>
                        </a:rPr>
                        <a:t>Remarks</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r>
              <a:tr h="1263013">
                <a:tc>
                  <a:txBody>
                    <a:bodyPr/>
                    <a:lstStyle/>
                    <a:p>
                      <a:pPr marL="0" marR="0">
                        <a:lnSpc>
                          <a:spcPct val="115000"/>
                        </a:lnSpc>
                        <a:spcBef>
                          <a:spcPts val="0"/>
                        </a:spcBef>
                        <a:spcAft>
                          <a:spcPts val="0"/>
                        </a:spcAft>
                        <a:tabLst>
                          <a:tab pos="2294255" algn="l"/>
                        </a:tabLst>
                      </a:pPr>
                      <a:r>
                        <a:rPr lang="en-US" sz="2000">
                          <a:effectLst/>
                        </a:rPr>
                        <a:t>1</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215265">
                        <a:lnSpc>
                          <a:spcPct val="115000"/>
                        </a:lnSpc>
                        <a:spcBef>
                          <a:spcPts val="0"/>
                        </a:spcBef>
                        <a:spcAft>
                          <a:spcPts val="0"/>
                        </a:spcAft>
                      </a:pPr>
                      <a:r>
                        <a:rPr lang="en-US" sz="2000" dirty="0">
                          <a:effectLst/>
                        </a:rPr>
                        <a:t>     If any field in the form is empty.</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2000">
                          <a:effectLst/>
                        </a:rPr>
                        <a:t>Value of form fields.</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215265">
                        <a:lnSpc>
                          <a:spcPct val="115000"/>
                        </a:lnSpc>
                        <a:spcBef>
                          <a:spcPts val="0"/>
                        </a:spcBef>
                        <a:spcAft>
                          <a:spcPts val="0"/>
                        </a:spcAft>
                      </a:pPr>
                      <a:r>
                        <a:rPr lang="en-US" sz="2000">
                          <a:effectLst/>
                        </a:rPr>
                        <a:t>     Alert the user to enter </a:t>
                      </a:r>
                      <a:endParaRPr lang="en-IN" sz="1800">
                        <a:effectLst/>
                      </a:endParaRPr>
                    </a:p>
                    <a:p>
                      <a:pPr marL="0" marR="0" indent="-215265">
                        <a:lnSpc>
                          <a:spcPct val="115000"/>
                        </a:lnSpc>
                        <a:spcBef>
                          <a:spcPts val="0"/>
                        </a:spcBef>
                        <a:spcAft>
                          <a:spcPts val="0"/>
                        </a:spcAft>
                      </a:pPr>
                      <a:r>
                        <a:rPr lang="en-US" sz="2000">
                          <a:effectLst/>
                        </a:rPr>
                        <a:t>     all the fields and then proceed.</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a:effectLst/>
                        </a:rPr>
                        <a:t>SUCCESSFUL</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r>
              <a:tr h="1323094">
                <a:tc>
                  <a:txBody>
                    <a:bodyPr/>
                    <a:lstStyle/>
                    <a:p>
                      <a:pPr marL="0" marR="0">
                        <a:lnSpc>
                          <a:spcPct val="115000"/>
                        </a:lnSpc>
                        <a:spcBef>
                          <a:spcPts val="0"/>
                        </a:spcBef>
                        <a:spcAft>
                          <a:spcPts val="0"/>
                        </a:spcAft>
                        <a:tabLst>
                          <a:tab pos="2294255" algn="l"/>
                        </a:tabLst>
                      </a:pPr>
                      <a:r>
                        <a:rPr lang="en-US" sz="2000">
                          <a:effectLst/>
                        </a:rPr>
                        <a:t>2</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2000">
                          <a:effectLst/>
                        </a:rPr>
                        <a:t>If Email ID/Phone No and password are not valid.</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2000" dirty="0">
                          <a:effectLst/>
                        </a:rPr>
                        <a:t>Email ID/Phone Number and Password	</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215265">
                        <a:lnSpc>
                          <a:spcPct val="115000"/>
                        </a:lnSpc>
                        <a:spcBef>
                          <a:spcPts val="0"/>
                        </a:spcBef>
                        <a:spcAft>
                          <a:spcPts val="0"/>
                        </a:spcAft>
                      </a:pPr>
                      <a:r>
                        <a:rPr lang="en-US" sz="2000" dirty="0">
                          <a:effectLst/>
                        </a:rPr>
                        <a:t>    You have entered invalid </a:t>
                      </a:r>
                      <a:endParaRPr lang="en-IN" sz="1800" dirty="0">
                        <a:effectLst/>
                      </a:endParaRPr>
                    </a:p>
                    <a:p>
                      <a:pPr marL="0" marR="0">
                        <a:lnSpc>
                          <a:spcPct val="115000"/>
                        </a:lnSpc>
                        <a:spcBef>
                          <a:spcPts val="0"/>
                        </a:spcBef>
                        <a:spcAft>
                          <a:spcPts val="0"/>
                        </a:spcAft>
                        <a:tabLst>
                          <a:tab pos="2294255" algn="l"/>
                        </a:tabLst>
                      </a:pPr>
                      <a:r>
                        <a:rPr lang="en-US" sz="2000" dirty="0">
                          <a:effectLst/>
                        </a:rPr>
                        <a:t>login credentials.</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dirty="0">
                          <a:effectLst/>
                        </a:rPr>
                        <a:t>SUCCESSFUL</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r>
              <a:tr h="946933">
                <a:tc>
                  <a:txBody>
                    <a:bodyPr/>
                    <a:lstStyle/>
                    <a:p>
                      <a:pPr marL="0" marR="0">
                        <a:lnSpc>
                          <a:spcPct val="115000"/>
                        </a:lnSpc>
                        <a:spcBef>
                          <a:spcPts val="0"/>
                        </a:spcBef>
                        <a:spcAft>
                          <a:spcPts val="0"/>
                        </a:spcAft>
                        <a:tabLst>
                          <a:tab pos="2294255" algn="l"/>
                        </a:tabLst>
                      </a:pPr>
                      <a:r>
                        <a:rPr lang="en-US" sz="2000">
                          <a:effectLst/>
                        </a:rPr>
                        <a:t>3</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215265">
                        <a:lnSpc>
                          <a:spcPct val="115000"/>
                        </a:lnSpc>
                        <a:spcBef>
                          <a:spcPts val="0"/>
                        </a:spcBef>
                        <a:spcAft>
                          <a:spcPts val="0"/>
                        </a:spcAft>
                      </a:pPr>
                      <a:r>
                        <a:rPr lang="en-US" sz="2000">
                          <a:effectLst/>
                        </a:rPr>
                        <a:t>      If all fields are entered.</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215265" algn="ctr">
                        <a:lnSpc>
                          <a:spcPct val="115000"/>
                        </a:lnSpc>
                        <a:spcBef>
                          <a:spcPts val="0"/>
                        </a:spcBef>
                        <a:spcAft>
                          <a:spcPts val="0"/>
                        </a:spcAft>
                      </a:pPr>
                      <a:r>
                        <a:rPr lang="en-US" sz="2000">
                          <a:effectLst/>
                        </a:rPr>
                        <a:t>All mandatory</a:t>
                      </a:r>
                      <a:endParaRPr lang="en-IN" sz="1800">
                        <a:effectLst/>
                      </a:endParaRPr>
                    </a:p>
                    <a:p>
                      <a:pPr marL="0" marR="0" indent="-215265" algn="ctr">
                        <a:lnSpc>
                          <a:spcPct val="115000"/>
                        </a:lnSpc>
                        <a:spcBef>
                          <a:spcPts val="0"/>
                        </a:spcBef>
                        <a:spcAft>
                          <a:spcPts val="0"/>
                        </a:spcAft>
                      </a:pPr>
                      <a:r>
                        <a:rPr lang="en-US" sz="2000">
                          <a:effectLst/>
                        </a:rPr>
                        <a:t> fields.</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215265">
                        <a:lnSpc>
                          <a:spcPct val="115000"/>
                        </a:lnSpc>
                        <a:spcBef>
                          <a:spcPts val="0"/>
                        </a:spcBef>
                        <a:spcAft>
                          <a:spcPts val="0"/>
                        </a:spcAft>
                      </a:pPr>
                      <a:r>
                        <a:rPr lang="en-US" sz="2000">
                          <a:effectLst/>
                        </a:rPr>
                        <a:t>     Logged in successfully.</a:t>
                      </a:r>
                      <a:endParaRPr lang="en-IN" sz="18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dirty="0">
                          <a:effectLst/>
                        </a:rPr>
                        <a:t>SUCCESSFUL</a:t>
                      </a:r>
                      <a:endParaRPr lang="en-IN"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r>
            </a:tbl>
          </a:graphicData>
        </a:graphic>
      </p:graphicFrame>
      <p:sp>
        <p:nvSpPr>
          <p:cNvPr id="3" name="Rectangle 1"/>
          <p:cNvSpPr>
            <a:spLocks noChangeArrowheads="1"/>
          </p:cNvSpPr>
          <p:nvPr/>
        </p:nvSpPr>
        <p:spPr bwMode="auto">
          <a:xfrm>
            <a:off x="5575606" y="445804"/>
            <a:ext cx="258365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293938" algn="l"/>
              </a:tabLst>
              <a:defRPr>
                <a:solidFill>
                  <a:schemeClr val="tx1"/>
                </a:solidFill>
                <a:latin typeface="Arial" panose="020B0604020202020204" pitchFamily="34" charset="0"/>
              </a:defRPr>
            </a:lvl1pPr>
            <a:lvl2pPr eaLnBrk="0" fontAlgn="base" hangingPunct="0">
              <a:spcBef>
                <a:spcPct val="0"/>
              </a:spcBef>
              <a:spcAft>
                <a:spcPct val="0"/>
              </a:spcAft>
              <a:tabLst>
                <a:tab pos="2293938" algn="l"/>
              </a:tabLst>
              <a:defRPr>
                <a:solidFill>
                  <a:schemeClr val="tx1"/>
                </a:solidFill>
                <a:latin typeface="Arial" panose="020B0604020202020204" pitchFamily="34" charset="0"/>
              </a:defRPr>
            </a:lvl2pPr>
            <a:lvl3pPr eaLnBrk="0" fontAlgn="base" hangingPunct="0">
              <a:spcBef>
                <a:spcPct val="0"/>
              </a:spcBef>
              <a:spcAft>
                <a:spcPct val="0"/>
              </a:spcAft>
              <a:tabLst>
                <a:tab pos="2293938" algn="l"/>
              </a:tabLst>
              <a:defRPr>
                <a:solidFill>
                  <a:schemeClr val="tx1"/>
                </a:solidFill>
                <a:latin typeface="Arial" panose="020B0604020202020204" pitchFamily="34" charset="0"/>
              </a:defRPr>
            </a:lvl3pPr>
            <a:lvl4pPr eaLnBrk="0" fontAlgn="base" hangingPunct="0">
              <a:spcBef>
                <a:spcPct val="0"/>
              </a:spcBef>
              <a:spcAft>
                <a:spcPct val="0"/>
              </a:spcAft>
              <a:tabLst>
                <a:tab pos="2293938" algn="l"/>
              </a:tabLst>
              <a:defRPr>
                <a:solidFill>
                  <a:schemeClr val="tx1"/>
                </a:solidFill>
                <a:latin typeface="Arial" panose="020B0604020202020204" pitchFamily="34" charset="0"/>
              </a:defRPr>
            </a:lvl4pPr>
            <a:lvl5pPr eaLnBrk="0" fontAlgn="base" hangingPunct="0">
              <a:spcBef>
                <a:spcPct val="0"/>
              </a:spcBef>
              <a:spcAft>
                <a:spcPct val="0"/>
              </a:spcAft>
              <a:tabLst>
                <a:tab pos="2293938" algn="l"/>
              </a:tabLst>
              <a:defRPr>
                <a:solidFill>
                  <a:schemeClr val="tx1"/>
                </a:solidFill>
                <a:latin typeface="Arial" panose="020B0604020202020204" pitchFamily="34" charset="0"/>
              </a:defRPr>
            </a:lvl5pPr>
            <a:lvl6pPr eaLnBrk="0" fontAlgn="base" hangingPunct="0">
              <a:spcBef>
                <a:spcPct val="0"/>
              </a:spcBef>
              <a:spcAft>
                <a:spcPct val="0"/>
              </a:spcAft>
              <a:tabLst>
                <a:tab pos="2293938" algn="l"/>
              </a:tabLst>
              <a:defRPr>
                <a:solidFill>
                  <a:schemeClr val="tx1"/>
                </a:solidFill>
                <a:latin typeface="Arial" panose="020B0604020202020204" pitchFamily="34" charset="0"/>
              </a:defRPr>
            </a:lvl6pPr>
            <a:lvl7pPr eaLnBrk="0" fontAlgn="base" hangingPunct="0">
              <a:spcBef>
                <a:spcPct val="0"/>
              </a:spcBef>
              <a:spcAft>
                <a:spcPct val="0"/>
              </a:spcAft>
              <a:tabLst>
                <a:tab pos="2293938" algn="l"/>
              </a:tabLst>
              <a:defRPr>
                <a:solidFill>
                  <a:schemeClr val="tx1"/>
                </a:solidFill>
                <a:latin typeface="Arial" panose="020B0604020202020204" pitchFamily="34" charset="0"/>
              </a:defRPr>
            </a:lvl7pPr>
            <a:lvl8pPr eaLnBrk="0" fontAlgn="base" hangingPunct="0">
              <a:spcBef>
                <a:spcPct val="0"/>
              </a:spcBef>
              <a:spcAft>
                <a:spcPct val="0"/>
              </a:spcAft>
              <a:tabLst>
                <a:tab pos="2293938" algn="l"/>
              </a:tabLst>
              <a:defRPr>
                <a:solidFill>
                  <a:schemeClr val="tx1"/>
                </a:solidFill>
                <a:latin typeface="Arial" panose="020B0604020202020204" pitchFamily="34" charset="0"/>
              </a:defRPr>
            </a:lvl8pPr>
            <a:lvl9pPr eaLnBrk="0" fontAlgn="base" hangingPunct="0">
              <a:spcBef>
                <a:spcPct val="0"/>
              </a:spcBef>
              <a:spcAft>
                <a:spcPct val="0"/>
              </a:spcAft>
              <a:tabLst>
                <a:tab pos="2293938"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tab pos="2293938" algn="l"/>
              </a:tabLst>
            </a:pPr>
            <a:r>
              <a:rPr kumimoji="0" lang="en-US" altLang="en-US" sz="2800" b="1" i="0" u="none" strike="noStrike" cap="none" normalizeH="0" baseline="0" dirty="0" smtClean="0">
                <a:ln>
                  <a:noFill/>
                </a:ln>
                <a:solidFill>
                  <a:srgbClr val="000000"/>
                </a:solidFill>
                <a:effectLst/>
                <a:latin typeface="Times New Roman" panose="02020603050405020304" pitchFamily="18" charset="0"/>
                <a:ea typeface="Palatino Linotype" panose="02040502050505030304" pitchFamily="18" charset="0"/>
                <a:cs typeface="Times New Roman" panose="02020603050405020304" pitchFamily="18" charset="0"/>
              </a:rPr>
              <a:t>Admin login:</a:t>
            </a:r>
            <a:endParaRPr kumimoji="0" lang="en-US" altLang="en-US" sz="3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88292632"/>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706634893"/>
              </p:ext>
            </p:extLst>
          </p:nvPr>
        </p:nvGraphicFramePr>
        <p:xfrm>
          <a:off x="450374" y="1692322"/>
          <a:ext cx="11546007" cy="5047895"/>
        </p:xfrm>
        <a:graphic>
          <a:graphicData uri="http://schemas.openxmlformats.org/drawingml/2006/table">
            <a:tbl>
              <a:tblPr firstRow="1" firstCol="1" bandRow="1">
                <a:tableStyleId>{7DF18680-E054-41AD-8BC1-D1AEF772440D}</a:tableStyleId>
              </a:tblPr>
              <a:tblGrid>
                <a:gridCol w="1036473"/>
                <a:gridCol w="2622937"/>
                <a:gridCol w="2079298"/>
                <a:gridCol w="3548905"/>
                <a:gridCol w="2258394"/>
              </a:tblGrid>
              <a:tr h="1038721">
                <a:tc>
                  <a:txBody>
                    <a:bodyPr/>
                    <a:lstStyle/>
                    <a:p>
                      <a:pPr marL="0" marR="0">
                        <a:lnSpc>
                          <a:spcPct val="115000"/>
                        </a:lnSpc>
                        <a:spcBef>
                          <a:spcPts val="0"/>
                        </a:spcBef>
                        <a:spcAft>
                          <a:spcPts val="0"/>
                        </a:spcAft>
                        <a:tabLst>
                          <a:tab pos="2294255" algn="l"/>
                        </a:tabLst>
                      </a:pPr>
                      <a:r>
                        <a:rPr lang="en-US" sz="1800" dirty="0">
                          <a:effectLst/>
                        </a:rPr>
                        <a:t>Serial No.</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215265" algn="ctr">
                        <a:lnSpc>
                          <a:spcPct val="115000"/>
                        </a:lnSpc>
                        <a:spcBef>
                          <a:spcPts val="0"/>
                        </a:spcBef>
                        <a:spcAft>
                          <a:spcPts val="0"/>
                        </a:spcAft>
                      </a:pPr>
                      <a:r>
                        <a:rPr lang="en-US" sz="1800" dirty="0">
                          <a:effectLst/>
                        </a:rPr>
                        <a:t>Condition</a:t>
                      </a:r>
                      <a:endParaRPr lang="en-IN" sz="1600" dirty="0">
                        <a:effectLst/>
                      </a:endParaRPr>
                    </a:p>
                    <a:p>
                      <a:pPr marL="0" marR="0">
                        <a:lnSpc>
                          <a:spcPct val="115000"/>
                        </a:lnSpc>
                        <a:spcBef>
                          <a:spcPts val="0"/>
                        </a:spcBef>
                        <a:spcAft>
                          <a:spcPts val="0"/>
                        </a:spcAft>
                        <a:tabLst>
                          <a:tab pos="2294255" algn="l"/>
                        </a:tabLst>
                      </a:pPr>
                      <a:r>
                        <a:rPr lang="en-US" sz="1800" dirty="0">
                          <a:effectLst/>
                        </a:rPr>
                        <a:t>    To be Tested</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dirty="0">
                          <a:effectLst/>
                        </a:rPr>
                        <a:t>     Test Data</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a:effectLst/>
                        </a:rPr>
                        <a:t>Expected Output</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a:effectLst/>
                        </a:rPr>
                        <a:t>Remarks</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r>
              <a:tr h="886662">
                <a:tc>
                  <a:txBody>
                    <a:bodyPr/>
                    <a:lstStyle/>
                    <a:p>
                      <a:pPr marL="0" marR="0">
                        <a:lnSpc>
                          <a:spcPct val="115000"/>
                        </a:lnSpc>
                        <a:spcBef>
                          <a:spcPts val="0"/>
                        </a:spcBef>
                        <a:spcAft>
                          <a:spcPts val="0"/>
                        </a:spcAft>
                        <a:tabLst>
                          <a:tab pos="2294255" algn="l"/>
                        </a:tabLst>
                      </a:pPr>
                      <a:r>
                        <a:rPr lang="en-US" sz="1800">
                          <a:effectLst/>
                        </a:rPr>
                        <a:t>1</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dirty="0">
                          <a:effectLst/>
                        </a:rPr>
                        <a:t>If any field in the form is empty.</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dirty="0">
                          <a:effectLst/>
                        </a:rPr>
                        <a:t>Value of form fields.</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a:effectLst/>
                        </a:rPr>
                        <a:t>Alert the user to enter all the fields and then proceed.</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a:effectLst/>
                        </a:rPr>
                        <a:t>SUCCESSFUL</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r>
              <a:tr h="886662">
                <a:tc>
                  <a:txBody>
                    <a:bodyPr/>
                    <a:lstStyle/>
                    <a:p>
                      <a:pPr marL="0" marR="0">
                        <a:lnSpc>
                          <a:spcPct val="115000"/>
                        </a:lnSpc>
                        <a:spcBef>
                          <a:spcPts val="0"/>
                        </a:spcBef>
                        <a:spcAft>
                          <a:spcPts val="0"/>
                        </a:spcAft>
                        <a:tabLst>
                          <a:tab pos="2294255" algn="l"/>
                        </a:tabLst>
                      </a:pPr>
                      <a:r>
                        <a:rPr lang="en-US" sz="1800">
                          <a:effectLst/>
                        </a:rPr>
                        <a:t>2</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a:effectLst/>
                        </a:rPr>
                        <a:t>If Category Type field is empty.</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dirty="0">
                          <a:effectLst/>
                        </a:rPr>
                        <a:t>category type</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a:effectLst/>
                        </a:rPr>
                        <a:t>Alert the user to enter the fields by displaying “Category Type should not be empty”</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dirty="0">
                          <a:effectLst/>
                        </a:rPr>
                        <a:t>SUCCESSFUL</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r>
              <a:tr h="886662">
                <a:tc>
                  <a:txBody>
                    <a:bodyPr/>
                    <a:lstStyle/>
                    <a:p>
                      <a:pPr marL="0" marR="0">
                        <a:lnSpc>
                          <a:spcPct val="115000"/>
                        </a:lnSpc>
                        <a:spcBef>
                          <a:spcPts val="0"/>
                        </a:spcBef>
                        <a:spcAft>
                          <a:spcPts val="0"/>
                        </a:spcAft>
                        <a:tabLst>
                          <a:tab pos="2294255" algn="l"/>
                        </a:tabLst>
                      </a:pPr>
                      <a:r>
                        <a:rPr lang="en-US" sz="1800">
                          <a:effectLst/>
                        </a:rPr>
                        <a:t>3</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a:effectLst/>
                        </a:rPr>
                        <a:t>If Subcategory Type field is empty.</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a:effectLst/>
                        </a:rPr>
                        <a:t>Subcategory type</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dirty="0">
                          <a:effectLst/>
                        </a:rPr>
                        <a:t>Alert the user to enter the fields by displaying “Subcategory Type should not be empty”</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a:effectLst/>
                        </a:rPr>
                        <a:t>SUCCESSFUL</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r>
              <a:tr h="914236">
                <a:tc>
                  <a:txBody>
                    <a:bodyPr/>
                    <a:lstStyle/>
                    <a:p>
                      <a:pPr marL="0" marR="0">
                        <a:lnSpc>
                          <a:spcPct val="115000"/>
                        </a:lnSpc>
                        <a:spcBef>
                          <a:spcPts val="0"/>
                        </a:spcBef>
                        <a:spcAft>
                          <a:spcPts val="0"/>
                        </a:spcAft>
                        <a:tabLst>
                          <a:tab pos="2294255" algn="l"/>
                        </a:tabLst>
                      </a:pPr>
                      <a:r>
                        <a:rPr lang="en-US" sz="1800">
                          <a:effectLst/>
                        </a:rPr>
                        <a:t>5</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a:effectLst/>
                        </a:rPr>
                        <a:t>If all fields are entered.</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215265" algn="ctr">
                        <a:lnSpc>
                          <a:spcPct val="115000"/>
                        </a:lnSpc>
                        <a:spcBef>
                          <a:spcPts val="0"/>
                        </a:spcBef>
                        <a:spcAft>
                          <a:spcPts val="0"/>
                        </a:spcAft>
                      </a:pPr>
                      <a:r>
                        <a:rPr lang="en-US" sz="1800">
                          <a:effectLst/>
                        </a:rPr>
                        <a:t>  All mandatory fields.</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dirty="0">
                          <a:effectLst/>
                        </a:rPr>
                        <a:t> Record inserted   successfully</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dirty="0">
                          <a:effectLst/>
                        </a:rPr>
                        <a:t>SUCCESSFUL</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r>
            </a:tbl>
          </a:graphicData>
        </a:graphic>
      </p:graphicFrame>
      <p:sp>
        <p:nvSpPr>
          <p:cNvPr id="5" name="Rectangle 1"/>
          <p:cNvSpPr>
            <a:spLocks noChangeArrowheads="1"/>
          </p:cNvSpPr>
          <p:nvPr/>
        </p:nvSpPr>
        <p:spPr bwMode="auto">
          <a:xfrm>
            <a:off x="5773002" y="226150"/>
            <a:ext cx="414892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293938" algn="l"/>
              </a:tabLst>
              <a:defRPr>
                <a:solidFill>
                  <a:schemeClr val="tx1"/>
                </a:solidFill>
                <a:latin typeface="Arial" panose="020B0604020202020204" pitchFamily="34" charset="0"/>
              </a:defRPr>
            </a:lvl1pPr>
            <a:lvl2pPr eaLnBrk="0" fontAlgn="base" hangingPunct="0">
              <a:spcBef>
                <a:spcPct val="0"/>
              </a:spcBef>
              <a:spcAft>
                <a:spcPct val="0"/>
              </a:spcAft>
              <a:tabLst>
                <a:tab pos="2293938" algn="l"/>
              </a:tabLst>
              <a:defRPr>
                <a:solidFill>
                  <a:schemeClr val="tx1"/>
                </a:solidFill>
                <a:latin typeface="Arial" panose="020B0604020202020204" pitchFamily="34" charset="0"/>
              </a:defRPr>
            </a:lvl2pPr>
            <a:lvl3pPr eaLnBrk="0" fontAlgn="base" hangingPunct="0">
              <a:spcBef>
                <a:spcPct val="0"/>
              </a:spcBef>
              <a:spcAft>
                <a:spcPct val="0"/>
              </a:spcAft>
              <a:tabLst>
                <a:tab pos="2293938" algn="l"/>
              </a:tabLst>
              <a:defRPr>
                <a:solidFill>
                  <a:schemeClr val="tx1"/>
                </a:solidFill>
                <a:latin typeface="Arial" panose="020B0604020202020204" pitchFamily="34" charset="0"/>
              </a:defRPr>
            </a:lvl3pPr>
            <a:lvl4pPr eaLnBrk="0" fontAlgn="base" hangingPunct="0">
              <a:spcBef>
                <a:spcPct val="0"/>
              </a:spcBef>
              <a:spcAft>
                <a:spcPct val="0"/>
              </a:spcAft>
              <a:tabLst>
                <a:tab pos="2293938" algn="l"/>
              </a:tabLst>
              <a:defRPr>
                <a:solidFill>
                  <a:schemeClr val="tx1"/>
                </a:solidFill>
                <a:latin typeface="Arial" panose="020B0604020202020204" pitchFamily="34" charset="0"/>
              </a:defRPr>
            </a:lvl4pPr>
            <a:lvl5pPr eaLnBrk="0" fontAlgn="base" hangingPunct="0">
              <a:spcBef>
                <a:spcPct val="0"/>
              </a:spcBef>
              <a:spcAft>
                <a:spcPct val="0"/>
              </a:spcAft>
              <a:tabLst>
                <a:tab pos="2293938" algn="l"/>
              </a:tabLst>
              <a:defRPr>
                <a:solidFill>
                  <a:schemeClr val="tx1"/>
                </a:solidFill>
                <a:latin typeface="Arial" panose="020B0604020202020204" pitchFamily="34" charset="0"/>
              </a:defRPr>
            </a:lvl5pPr>
            <a:lvl6pPr eaLnBrk="0" fontAlgn="base" hangingPunct="0">
              <a:spcBef>
                <a:spcPct val="0"/>
              </a:spcBef>
              <a:spcAft>
                <a:spcPct val="0"/>
              </a:spcAft>
              <a:tabLst>
                <a:tab pos="2293938" algn="l"/>
              </a:tabLst>
              <a:defRPr>
                <a:solidFill>
                  <a:schemeClr val="tx1"/>
                </a:solidFill>
                <a:latin typeface="Arial" panose="020B0604020202020204" pitchFamily="34" charset="0"/>
              </a:defRPr>
            </a:lvl6pPr>
            <a:lvl7pPr eaLnBrk="0" fontAlgn="base" hangingPunct="0">
              <a:spcBef>
                <a:spcPct val="0"/>
              </a:spcBef>
              <a:spcAft>
                <a:spcPct val="0"/>
              </a:spcAft>
              <a:tabLst>
                <a:tab pos="2293938" algn="l"/>
              </a:tabLst>
              <a:defRPr>
                <a:solidFill>
                  <a:schemeClr val="tx1"/>
                </a:solidFill>
                <a:latin typeface="Arial" panose="020B0604020202020204" pitchFamily="34" charset="0"/>
              </a:defRPr>
            </a:lvl7pPr>
            <a:lvl8pPr eaLnBrk="0" fontAlgn="base" hangingPunct="0">
              <a:spcBef>
                <a:spcPct val="0"/>
              </a:spcBef>
              <a:spcAft>
                <a:spcPct val="0"/>
              </a:spcAft>
              <a:tabLst>
                <a:tab pos="2293938" algn="l"/>
              </a:tabLst>
              <a:defRPr>
                <a:solidFill>
                  <a:schemeClr val="tx1"/>
                </a:solidFill>
                <a:latin typeface="Arial" panose="020B0604020202020204" pitchFamily="34" charset="0"/>
              </a:defRPr>
            </a:lvl8pPr>
            <a:lvl9pPr eaLnBrk="0" fontAlgn="base" hangingPunct="0">
              <a:spcBef>
                <a:spcPct val="0"/>
              </a:spcBef>
              <a:spcAft>
                <a:spcPct val="0"/>
              </a:spcAft>
              <a:tabLst>
                <a:tab pos="2293938"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tab pos="2293938" algn="l"/>
              </a:tabLst>
            </a:pPr>
            <a:r>
              <a:rPr kumimoji="0" lang="en-US" altLang="en-US" sz="3600" b="1" i="0" u="none" strike="noStrike" cap="none" normalizeH="0" baseline="0" dirty="0" smtClean="0">
                <a:ln>
                  <a:noFill/>
                </a:ln>
                <a:solidFill>
                  <a:srgbClr val="000000"/>
                </a:solidFill>
                <a:effectLst/>
                <a:latin typeface="Times New Roman" panose="02020603050405020304" pitchFamily="18" charset="0"/>
                <a:ea typeface="Palatino Linotype" panose="02040502050505030304" pitchFamily="18" charset="0"/>
                <a:cs typeface="Times New Roman" panose="02020603050405020304" pitchFamily="18" charset="0"/>
              </a:rPr>
              <a:t>Add Category:</a:t>
            </a:r>
            <a:endParaRPr kumimoji="0" lang="en-US" altLang="en-US" sz="4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7073600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425003"/>
            <a:ext cx="10820400" cy="5793683"/>
          </a:xfrm>
        </p:spPr>
        <p:txBody>
          <a:bodyPr/>
          <a:lstStyle/>
          <a:p>
            <a:pPr marL="0" indent="0">
              <a:buNone/>
            </a:pPr>
            <a:endParaRPr lang="en-US" b="1" dirty="0" smtClean="0"/>
          </a:p>
          <a:p>
            <a:pPr>
              <a:buFont typeface="Wingdings" panose="05000000000000000000" pitchFamily="2" charset="2"/>
              <a:buChar char="q"/>
            </a:pPr>
            <a:endParaRPr lang="en-US" b="1" dirty="0"/>
          </a:p>
          <a:p>
            <a:pPr>
              <a:buFont typeface="Wingdings" panose="05000000000000000000" pitchFamily="2" charset="2"/>
              <a:buChar char="q"/>
            </a:pPr>
            <a:endParaRPr lang="en-US" b="1" dirty="0" smtClean="0"/>
          </a:p>
          <a:p>
            <a:pPr>
              <a:buFont typeface="Wingdings" panose="05000000000000000000" pitchFamily="2" charset="2"/>
              <a:buChar char="q"/>
            </a:pPr>
            <a:r>
              <a:rPr lang="en-US" sz="2400" b="1" dirty="0" smtClean="0">
                <a:latin typeface="Times New Roman" panose="02020603050405020304" pitchFamily="18" charset="0"/>
                <a:cs typeface="Times New Roman" panose="02020603050405020304" pitchFamily="18" charset="0"/>
              </a:rPr>
              <a:t>End </a:t>
            </a:r>
            <a:r>
              <a:rPr lang="en-US" sz="2400" b="1" dirty="0">
                <a:latin typeface="Times New Roman" panose="02020603050405020304" pitchFamily="18" charset="0"/>
                <a:cs typeface="Times New Roman" panose="02020603050405020304" pitchFamily="18" charset="0"/>
              </a:rPr>
              <a:t>users/customers:</a:t>
            </a:r>
            <a:endParaRPr lang="en-IN"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Registration module</a:t>
            </a:r>
            <a:endParaRPr lang="en-IN" sz="2400" dirty="0">
              <a:latin typeface="Times New Roman" panose="02020603050405020304" pitchFamily="18" charset="0"/>
              <a:cs typeface="Times New Roman" panose="02020603050405020304" pitchFamily="18" charset="0"/>
            </a:endParaRPr>
          </a:p>
          <a:p>
            <a:pPr lvl="0">
              <a:buFont typeface="Wingdings" panose="05000000000000000000" pitchFamily="2" charset="2"/>
              <a:buChar char="ü"/>
            </a:pPr>
            <a:r>
              <a:rPr lang="en-US" sz="2400" dirty="0" smtClean="0">
                <a:latin typeface="Times New Roman" panose="02020603050405020304" pitchFamily="18" charset="0"/>
                <a:cs typeface="Times New Roman" panose="02020603050405020304" pitchFamily="18" charset="0"/>
              </a:rPr>
              <a:t> Search </a:t>
            </a:r>
            <a:r>
              <a:rPr lang="en-US" sz="2400" dirty="0">
                <a:latin typeface="Times New Roman" panose="02020603050405020304" pitchFamily="18" charset="0"/>
                <a:cs typeface="Times New Roman" panose="02020603050405020304" pitchFamily="18" charset="0"/>
              </a:rPr>
              <a:t>module</a:t>
            </a:r>
            <a:endParaRPr lang="en-IN" sz="2400" dirty="0">
              <a:latin typeface="Times New Roman" panose="02020603050405020304" pitchFamily="18" charset="0"/>
              <a:cs typeface="Times New Roman" panose="02020603050405020304" pitchFamily="18" charset="0"/>
            </a:endParaRPr>
          </a:p>
          <a:p>
            <a:pPr lvl="0">
              <a:buFont typeface="Wingdings" panose="05000000000000000000" pitchFamily="2" charset="2"/>
              <a:buChar char="ü"/>
            </a:pPr>
            <a:r>
              <a:rPr lang="en-US" sz="2400" dirty="0" smtClean="0">
                <a:latin typeface="Times New Roman" panose="02020603050405020304" pitchFamily="18" charset="0"/>
                <a:cs typeface="Times New Roman" panose="02020603050405020304" pitchFamily="18" charset="0"/>
              </a:rPr>
              <a:t> Purchase </a:t>
            </a:r>
            <a:r>
              <a:rPr lang="en-US" sz="2400" dirty="0">
                <a:latin typeface="Times New Roman" panose="02020603050405020304" pitchFamily="18" charset="0"/>
                <a:cs typeface="Times New Roman" panose="02020603050405020304" pitchFamily="18" charset="0"/>
              </a:rPr>
              <a:t>module</a:t>
            </a:r>
            <a:endParaRPr lang="en-IN" sz="2400" dirty="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
            </a:pPr>
            <a:r>
              <a:rPr lang="en-US" dirty="0" smtClean="0">
                <a:latin typeface="Times New Roman" panose="02020603050405020304" pitchFamily="18" charset="0"/>
                <a:cs typeface="Times New Roman" panose="02020603050405020304" pitchFamily="18" charset="0"/>
              </a:rPr>
              <a:t>Cart </a:t>
            </a:r>
            <a:r>
              <a:rPr lang="en-US" dirty="0">
                <a:latin typeface="Times New Roman" panose="02020603050405020304" pitchFamily="18" charset="0"/>
                <a:cs typeface="Times New Roman" panose="02020603050405020304" pitchFamily="18" charset="0"/>
              </a:rPr>
              <a:t>module</a:t>
            </a:r>
            <a:endParaRPr lang="en-IN" dirty="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
            </a:pPr>
            <a:r>
              <a:rPr lang="en-US" dirty="0" smtClean="0">
                <a:latin typeface="Times New Roman" panose="02020603050405020304" pitchFamily="18" charset="0"/>
                <a:cs typeface="Times New Roman" panose="02020603050405020304" pitchFamily="18" charset="0"/>
              </a:rPr>
              <a:t>Payment </a:t>
            </a:r>
            <a:r>
              <a:rPr lang="en-US" dirty="0">
                <a:latin typeface="Times New Roman" panose="02020603050405020304" pitchFamily="18" charset="0"/>
                <a:cs typeface="Times New Roman" panose="02020603050405020304" pitchFamily="18" charset="0"/>
              </a:rPr>
              <a:t>module</a:t>
            </a:r>
            <a:endParaRPr lang="en-IN" dirty="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Feedback </a:t>
            </a:r>
            <a:r>
              <a:rPr lang="en-US" dirty="0" smtClean="0">
                <a:latin typeface="Times New Roman" panose="02020603050405020304" pitchFamily="18" charset="0"/>
                <a:cs typeface="Times New Roman" panose="02020603050405020304" pitchFamily="18" charset="0"/>
              </a:rPr>
              <a:t>module</a:t>
            </a:r>
          </a:p>
          <a:p>
            <a:pPr lvl="1">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Cancel module</a:t>
            </a:r>
            <a:endParaRPr lang="en-IN" dirty="0">
              <a:latin typeface="Times New Roman" panose="02020603050405020304" pitchFamily="18" charset="0"/>
              <a:cs typeface="Times New Roman" panose="02020603050405020304" pitchFamily="18" charset="0"/>
            </a:endParaRPr>
          </a:p>
          <a:p>
            <a:pPr marL="457200" lvl="1" indent="0">
              <a:buNone/>
            </a:pPr>
            <a:endParaRPr lang="en-IN" dirty="0"/>
          </a:p>
          <a:p>
            <a:endParaRPr lang="en-US" dirty="0"/>
          </a:p>
        </p:txBody>
      </p:sp>
    </p:spTree>
    <p:extLst>
      <p:ext uri="{BB962C8B-B14F-4D97-AF65-F5344CB8AC3E}">
        <p14:creationId xmlns:p14="http://schemas.microsoft.com/office/powerpoint/2010/main" val="2328285136"/>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125712599"/>
              </p:ext>
            </p:extLst>
          </p:nvPr>
        </p:nvGraphicFramePr>
        <p:xfrm>
          <a:off x="300251" y="1423386"/>
          <a:ext cx="11559653" cy="4989508"/>
        </p:xfrm>
        <a:graphic>
          <a:graphicData uri="http://schemas.openxmlformats.org/drawingml/2006/table">
            <a:tbl>
              <a:tblPr firstRow="1" firstCol="1" bandRow="1">
                <a:tableStyleId>{7DF18680-E054-41AD-8BC1-D1AEF772440D}</a:tableStyleId>
              </a:tblPr>
              <a:tblGrid>
                <a:gridCol w="1254184"/>
                <a:gridCol w="2599034"/>
                <a:gridCol w="1480844"/>
                <a:gridCol w="3991733"/>
                <a:gridCol w="2233858"/>
              </a:tblGrid>
              <a:tr h="691776">
                <a:tc>
                  <a:txBody>
                    <a:bodyPr/>
                    <a:lstStyle/>
                    <a:p>
                      <a:pPr marL="0" marR="0">
                        <a:lnSpc>
                          <a:spcPct val="115000"/>
                        </a:lnSpc>
                        <a:spcBef>
                          <a:spcPts val="0"/>
                        </a:spcBef>
                        <a:spcAft>
                          <a:spcPts val="0"/>
                        </a:spcAft>
                        <a:tabLst>
                          <a:tab pos="2294255" algn="l"/>
                        </a:tabLst>
                      </a:pPr>
                      <a:r>
                        <a:rPr lang="en-US" sz="1800" dirty="0">
                          <a:effectLst/>
                        </a:rPr>
                        <a:t>Serial No.</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215265" algn="ctr">
                        <a:lnSpc>
                          <a:spcPct val="115000"/>
                        </a:lnSpc>
                        <a:spcBef>
                          <a:spcPts val="0"/>
                        </a:spcBef>
                        <a:spcAft>
                          <a:spcPts val="0"/>
                        </a:spcAft>
                      </a:pPr>
                      <a:r>
                        <a:rPr lang="en-US" sz="1800" dirty="0">
                          <a:effectLst/>
                        </a:rPr>
                        <a:t>Condition</a:t>
                      </a:r>
                      <a:endParaRPr lang="en-IN" sz="1600" dirty="0">
                        <a:effectLst/>
                      </a:endParaRPr>
                    </a:p>
                    <a:p>
                      <a:pPr marL="0" marR="0">
                        <a:lnSpc>
                          <a:spcPct val="115000"/>
                        </a:lnSpc>
                        <a:spcBef>
                          <a:spcPts val="0"/>
                        </a:spcBef>
                        <a:spcAft>
                          <a:spcPts val="0"/>
                        </a:spcAft>
                        <a:tabLst>
                          <a:tab pos="2294255" algn="l"/>
                        </a:tabLst>
                      </a:pPr>
                      <a:r>
                        <a:rPr lang="en-US" sz="1800" dirty="0">
                          <a:effectLst/>
                        </a:rPr>
                        <a:t>  To be Tested</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a:effectLst/>
                        </a:rPr>
                        <a:t>Test Data</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a:effectLst/>
                        </a:rPr>
                        <a:t>         Expected Output</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a:effectLst/>
                        </a:rPr>
                        <a:t>Remarks</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r>
              <a:tr h="691776">
                <a:tc>
                  <a:txBody>
                    <a:bodyPr/>
                    <a:lstStyle/>
                    <a:p>
                      <a:pPr marL="0" marR="0">
                        <a:lnSpc>
                          <a:spcPct val="115000"/>
                        </a:lnSpc>
                        <a:spcBef>
                          <a:spcPts val="0"/>
                        </a:spcBef>
                        <a:spcAft>
                          <a:spcPts val="0"/>
                        </a:spcAft>
                        <a:tabLst>
                          <a:tab pos="2294255" algn="l"/>
                        </a:tabLst>
                      </a:pPr>
                      <a:r>
                        <a:rPr lang="en-US" sz="1800">
                          <a:effectLst/>
                        </a:rPr>
                        <a:t>1</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dirty="0">
                          <a:effectLst/>
                        </a:rPr>
                        <a:t>If any field in the form is empty.</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a:effectLst/>
                        </a:rPr>
                        <a:t>Value of form fields.</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a:effectLst/>
                        </a:rPr>
                        <a:t>Alert the user to enter all the fields and then proceed.</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a:effectLst/>
                        </a:rPr>
                        <a:t>SUCCESSFUL</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r>
              <a:tr h="1021372">
                <a:tc>
                  <a:txBody>
                    <a:bodyPr/>
                    <a:lstStyle/>
                    <a:p>
                      <a:pPr marL="0" marR="0">
                        <a:lnSpc>
                          <a:spcPct val="115000"/>
                        </a:lnSpc>
                        <a:spcBef>
                          <a:spcPts val="0"/>
                        </a:spcBef>
                        <a:spcAft>
                          <a:spcPts val="0"/>
                        </a:spcAft>
                        <a:tabLst>
                          <a:tab pos="2294255" algn="l"/>
                        </a:tabLst>
                      </a:pPr>
                      <a:r>
                        <a:rPr lang="en-US" sz="1800">
                          <a:effectLst/>
                        </a:rPr>
                        <a:t>2</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a:effectLst/>
                        </a:rPr>
                        <a:t>If Company/Shop Name field is empty.</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dirty="0">
                          <a:effectLst/>
                        </a:rPr>
                        <a:t>company name</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dirty="0">
                          <a:effectLst/>
                        </a:rPr>
                        <a:t>Alert the user to enter the fields by displaying “Company Name should not be empty”</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a:effectLst/>
                        </a:rPr>
                        <a:t>SUCCESSFUL</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r>
              <a:tr h="691776">
                <a:tc>
                  <a:txBody>
                    <a:bodyPr/>
                    <a:lstStyle/>
                    <a:p>
                      <a:pPr marL="0" marR="0">
                        <a:lnSpc>
                          <a:spcPct val="115000"/>
                        </a:lnSpc>
                        <a:spcBef>
                          <a:spcPts val="0"/>
                        </a:spcBef>
                        <a:spcAft>
                          <a:spcPts val="0"/>
                        </a:spcAft>
                        <a:tabLst>
                          <a:tab pos="2294255" algn="l"/>
                        </a:tabLst>
                      </a:pPr>
                      <a:r>
                        <a:rPr lang="en-US" sz="1800">
                          <a:effectLst/>
                        </a:rPr>
                        <a:t>3</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a:effectLst/>
                        </a:rPr>
                        <a:t>If Email ID is invalid.</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a:effectLst/>
                        </a:rPr>
                        <a:t>Email ID</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dirty="0">
                          <a:effectLst/>
                        </a:rPr>
                        <a:t>Please include an ‘@’ in the email address. Email ID is missing an ‘@’.</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a:effectLst/>
                        </a:rPr>
                        <a:t>SUCCESSFUL</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r>
              <a:tr h="894165">
                <a:tc>
                  <a:txBody>
                    <a:bodyPr/>
                    <a:lstStyle/>
                    <a:p>
                      <a:pPr marL="0" marR="0">
                        <a:lnSpc>
                          <a:spcPct val="115000"/>
                        </a:lnSpc>
                        <a:spcBef>
                          <a:spcPts val="0"/>
                        </a:spcBef>
                        <a:spcAft>
                          <a:spcPts val="0"/>
                        </a:spcAft>
                        <a:tabLst>
                          <a:tab pos="2294255" algn="l"/>
                        </a:tabLst>
                      </a:pPr>
                      <a:r>
                        <a:rPr lang="en-US" sz="1800">
                          <a:effectLst/>
                        </a:rPr>
                        <a:t>4</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a:effectLst/>
                        </a:rPr>
                        <a:t>If Email ID field is empty.</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dirty="0">
                          <a:effectLst/>
                        </a:rPr>
                        <a:t>Email ID</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dirty="0">
                          <a:effectLst/>
                        </a:rPr>
                        <a:t>Alert the user to enter the fields by displaying “Email ID should not be empty”</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dirty="0">
                          <a:effectLst/>
                        </a:rPr>
                        <a:t>SUCCESSFUL</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r>
              <a:tr h="894165">
                <a:tc>
                  <a:txBody>
                    <a:bodyPr/>
                    <a:lstStyle/>
                    <a:p>
                      <a:pPr marL="0" marR="0">
                        <a:lnSpc>
                          <a:spcPct val="115000"/>
                        </a:lnSpc>
                        <a:spcBef>
                          <a:spcPts val="0"/>
                        </a:spcBef>
                        <a:spcAft>
                          <a:spcPts val="0"/>
                        </a:spcAft>
                        <a:tabLst>
                          <a:tab pos="2294255" algn="l"/>
                        </a:tabLst>
                      </a:pPr>
                      <a:r>
                        <a:rPr lang="en-US" sz="1800">
                          <a:effectLst/>
                        </a:rPr>
                        <a:t>5</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a:effectLst/>
                        </a:rPr>
                        <a:t>If contact No. not equal to 10 digits</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a:effectLst/>
                        </a:rPr>
                        <a:t>Contact No</a:t>
                      </a:r>
                      <a:endParaRPr lang="en-IN" sz="16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dirty="0">
                          <a:effectLst/>
                        </a:rPr>
                        <a:t>Alert the user to enter the fields by displaying “Contact No. should have 10 digit.</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800" dirty="0">
                          <a:effectLst/>
                        </a:rPr>
                        <a:t>SUCCESSFUL</a:t>
                      </a:r>
                      <a:endParaRPr lang="en-IN"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r>
            </a:tbl>
          </a:graphicData>
        </a:graphic>
      </p:graphicFrame>
      <p:sp>
        <p:nvSpPr>
          <p:cNvPr id="5" name="Rectangle 1"/>
          <p:cNvSpPr>
            <a:spLocks noChangeArrowheads="1"/>
          </p:cNvSpPr>
          <p:nvPr/>
        </p:nvSpPr>
        <p:spPr bwMode="auto">
          <a:xfrm>
            <a:off x="4626591" y="667670"/>
            <a:ext cx="403973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293938" algn="l"/>
              </a:tabLst>
              <a:defRPr>
                <a:solidFill>
                  <a:schemeClr val="tx1"/>
                </a:solidFill>
                <a:latin typeface="Arial" panose="020B0604020202020204" pitchFamily="34" charset="0"/>
              </a:defRPr>
            </a:lvl1pPr>
            <a:lvl2pPr eaLnBrk="0" fontAlgn="base" hangingPunct="0">
              <a:spcBef>
                <a:spcPct val="0"/>
              </a:spcBef>
              <a:spcAft>
                <a:spcPct val="0"/>
              </a:spcAft>
              <a:tabLst>
                <a:tab pos="2293938" algn="l"/>
              </a:tabLst>
              <a:defRPr>
                <a:solidFill>
                  <a:schemeClr val="tx1"/>
                </a:solidFill>
                <a:latin typeface="Arial" panose="020B0604020202020204" pitchFamily="34" charset="0"/>
              </a:defRPr>
            </a:lvl2pPr>
            <a:lvl3pPr eaLnBrk="0" fontAlgn="base" hangingPunct="0">
              <a:spcBef>
                <a:spcPct val="0"/>
              </a:spcBef>
              <a:spcAft>
                <a:spcPct val="0"/>
              </a:spcAft>
              <a:tabLst>
                <a:tab pos="2293938" algn="l"/>
              </a:tabLst>
              <a:defRPr>
                <a:solidFill>
                  <a:schemeClr val="tx1"/>
                </a:solidFill>
                <a:latin typeface="Arial" panose="020B0604020202020204" pitchFamily="34" charset="0"/>
              </a:defRPr>
            </a:lvl3pPr>
            <a:lvl4pPr eaLnBrk="0" fontAlgn="base" hangingPunct="0">
              <a:spcBef>
                <a:spcPct val="0"/>
              </a:spcBef>
              <a:spcAft>
                <a:spcPct val="0"/>
              </a:spcAft>
              <a:tabLst>
                <a:tab pos="2293938" algn="l"/>
              </a:tabLst>
              <a:defRPr>
                <a:solidFill>
                  <a:schemeClr val="tx1"/>
                </a:solidFill>
                <a:latin typeface="Arial" panose="020B0604020202020204" pitchFamily="34" charset="0"/>
              </a:defRPr>
            </a:lvl4pPr>
            <a:lvl5pPr eaLnBrk="0" fontAlgn="base" hangingPunct="0">
              <a:spcBef>
                <a:spcPct val="0"/>
              </a:spcBef>
              <a:spcAft>
                <a:spcPct val="0"/>
              </a:spcAft>
              <a:tabLst>
                <a:tab pos="2293938" algn="l"/>
              </a:tabLst>
              <a:defRPr>
                <a:solidFill>
                  <a:schemeClr val="tx1"/>
                </a:solidFill>
                <a:latin typeface="Arial" panose="020B0604020202020204" pitchFamily="34" charset="0"/>
              </a:defRPr>
            </a:lvl5pPr>
            <a:lvl6pPr eaLnBrk="0" fontAlgn="base" hangingPunct="0">
              <a:spcBef>
                <a:spcPct val="0"/>
              </a:spcBef>
              <a:spcAft>
                <a:spcPct val="0"/>
              </a:spcAft>
              <a:tabLst>
                <a:tab pos="2293938" algn="l"/>
              </a:tabLst>
              <a:defRPr>
                <a:solidFill>
                  <a:schemeClr val="tx1"/>
                </a:solidFill>
                <a:latin typeface="Arial" panose="020B0604020202020204" pitchFamily="34" charset="0"/>
              </a:defRPr>
            </a:lvl6pPr>
            <a:lvl7pPr eaLnBrk="0" fontAlgn="base" hangingPunct="0">
              <a:spcBef>
                <a:spcPct val="0"/>
              </a:spcBef>
              <a:spcAft>
                <a:spcPct val="0"/>
              </a:spcAft>
              <a:tabLst>
                <a:tab pos="2293938" algn="l"/>
              </a:tabLst>
              <a:defRPr>
                <a:solidFill>
                  <a:schemeClr val="tx1"/>
                </a:solidFill>
                <a:latin typeface="Arial" panose="020B0604020202020204" pitchFamily="34" charset="0"/>
              </a:defRPr>
            </a:lvl7pPr>
            <a:lvl8pPr eaLnBrk="0" fontAlgn="base" hangingPunct="0">
              <a:spcBef>
                <a:spcPct val="0"/>
              </a:spcBef>
              <a:spcAft>
                <a:spcPct val="0"/>
              </a:spcAft>
              <a:tabLst>
                <a:tab pos="2293938" algn="l"/>
              </a:tabLst>
              <a:defRPr>
                <a:solidFill>
                  <a:schemeClr val="tx1"/>
                </a:solidFill>
                <a:latin typeface="Arial" panose="020B0604020202020204" pitchFamily="34" charset="0"/>
              </a:defRPr>
            </a:lvl8pPr>
            <a:lvl9pPr eaLnBrk="0" fontAlgn="base" hangingPunct="0">
              <a:spcBef>
                <a:spcPct val="0"/>
              </a:spcBef>
              <a:spcAft>
                <a:spcPct val="0"/>
              </a:spcAft>
              <a:tabLst>
                <a:tab pos="2293938"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tab pos="2293938" algn="l"/>
              </a:tabLst>
            </a:pPr>
            <a:r>
              <a:rPr kumimoji="0" lang="en-US" altLang="en-US" sz="3200" b="1" i="0" u="none" strike="noStrike" cap="none" normalizeH="0" baseline="0" dirty="0" smtClean="0">
                <a:ln>
                  <a:noFill/>
                </a:ln>
                <a:solidFill>
                  <a:srgbClr val="000000"/>
                </a:solidFill>
                <a:effectLst/>
                <a:latin typeface="Times New Roman" panose="02020603050405020304" pitchFamily="18" charset="0"/>
                <a:ea typeface="Palatino Linotype" panose="02040502050505030304" pitchFamily="18" charset="0"/>
                <a:cs typeface="Times New Roman" panose="02020603050405020304" pitchFamily="18" charset="0"/>
              </a:rPr>
              <a:t>Seller Register:</a:t>
            </a:r>
            <a:endParaRPr kumimoji="0" lang="en-US" altLang="en-US" sz="40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74339479"/>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33142152"/>
              </p:ext>
            </p:extLst>
          </p:nvPr>
        </p:nvGraphicFramePr>
        <p:xfrm>
          <a:off x="464024" y="1296537"/>
          <a:ext cx="11014880" cy="5459104"/>
        </p:xfrm>
        <a:graphic>
          <a:graphicData uri="http://schemas.openxmlformats.org/drawingml/2006/table">
            <a:tbl>
              <a:tblPr firstRow="1" firstCol="1" bandRow="1">
                <a:tableStyleId>{7DF18680-E054-41AD-8BC1-D1AEF772440D}</a:tableStyleId>
              </a:tblPr>
              <a:tblGrid>
                <a:gridCol w="1195079"/>
                <a:gridCol w="2476548"/>
                <a:gridCol w="1411056"/>
                <a:gridCol w="3803613"/>
                <a:gridCol w="2128584"/>
              </a:tblGrid>
              <a:tr h="949959">
                <a:tc>
                  <a:txBody>
                    <a:bodyPr/>
                    <a:lstStyle/>
                    <a:p>
                      <a:pPr marL="0" marR="0">
                        <a:lnSpc>
                          <a:spcPct val="115000"/>
                        </a:lnSpc>
                        <a:spcBef>
                          <a:spcPts val="0"/>
                        </a:spcBef>
                        <a:spcAft>
                          <a:spcPts val="0"/>
                        </a:spcAft>
                        <a:tabLst>
                          <a:tab pos="2294255" algn="l"/>
                        </a:tabLst>
                      </a:pPr>
                      <a:r>
                        <a:rPr lang="en-US" sz="1600" dirty="0">
                          <a:effectLst/>
                        </a:rPr>
                        <a:t>6</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a:effectLst/>
                        </a:rPr>
                        <a:t>If Contact No. field is empty.</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a:effectLst/>
                        </a:rPr>
                        <a:t>Contact No</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dirty="0">
                          <a:effectLst/>
                        </a:rPr>
                        <a:t>Alert the user to enter the fields by displaying “Contact No. should not be empty”</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a:effectLst/>
                        </a:rPr>
                        <a:t>SUCCESSFUL</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r>
              <a:tr h="950107">
                <a:tc>
                  <a:txBody>
                    <a:bodyPr/>
                    <a:lstStyle/>
                    <a:p>
                      <a:pPr marL="0" marR="0">
                        <a:lnSpc>
                          <a:spcPct val="115000"/>
                        </a:lnSpc>
                        <a:spcBef>
                          <a:spcPts val="0"/>
                        </a:spcBef>
                        <a:spcAft>
                          <a:spcPts val="0"/>
                        </a:spcAft>
                        <a:tabLst>
                          <a:tab pos="2294255" algn="l"/>
                        </a:tabLst>
                      </a:pPr>
                      <a:r>
                        <a:rPr lang="en-US" sz="1600">
                          <a:effectLst/>
                        </a:rPr>
                        <a:t>7</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dirty="0">
                          <a:effectLst/>
                        </a:rPr>
                        <a:t>If Password field is empty.</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dirty="0">
                          <a:effectLst/>
                        </a:rPr>
                        <a:t>Password</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a:effectLst/>
                        </a:rPr>
                        <a:t>Alert the user to enter the fields by displaying “Password should not be empty”</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a:effectLst/>
                        </a:rPr>
                        <a:t>SUCCESSFUL</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r>
              <a:tr h="708717">
                <a:tc>
                  <a:txBody>
                    <a:bodyPr/>
                    <a:lstStyle/>
                    <a:p>
                      <a:pPr marL="0" marR="0">
                        <a:lnSpc>
                          <a:spcPct val="115000"/>
                        </a:lnSpc>
                        <a:spcBef>
                          <a:spcPts val="0"/>
                        </a:spcBef>
                        <a:spcAft>
                          <a:spcPts val="0"/>
                        </a:spcAft>
                        <a:tabLst>
                          <a:tab pos="2294255" algn="l"/>
                        </a:tabLst>
                      </a:pPr>
                      <a:r>
                        <a:rPr lang="en-US" sz="1600">
                          <a:effectLst/>
                        </a:rPr>
                        <a:t>8</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dirty="0">
                          <a:effectLst/>
                        </a:rPr>
                        <a:t>If Password less than 8 characters</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a:effectLst/>
                        </a:rPr>
                        <a:t>Password</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a:effectLst/>
                        </a:rPr>
                        <a:t>Alert the user to enter Password more than 8 characters x</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a:effectLst/>
                        </a:rPr>
                        <a:t>SUCCESSFUL</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r>
              <a:tr h="950107">
                <a:tc>
                  <a:txBody>
                    <a:bodyPr/>
                    <a:lstStyle/>
                    <a:p>
                      <a:pPr marL="0" marR="0">
                        <a:lnSpc>
                          <a:spcPct val="115000"/>
                        </a:lnSpc>
                        <a:spcBef>
                          <a:spcPts val="0"/>
                        </a:spcBef>
                        <a:spcAft>
                          <a:spcPts val="0"/>
                        </a:spcAft>
                        <a:tabLst>
                          <a:tab pos="2294255" algn="l"/>
                        </a:tabLst>
                      </a:pPr>
                      <a:r>
                        <a:rPr lang="en-US" sz="1600">
                          <a:effectLst/>
                        </a:rPr>
                        <a:t>9</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dirty="0">
                          <a:effectLst/>
                        </a:rPr>
                        <a:t>If Password and Confirm password does not match.</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dirty="0">
                          <a:effectLst/>
                        </a:rPr>
                        <a:t>Password</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a:effectLst/>
                        </a:rPr>
                        <a:t>Password and confirm password are not matching.</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a:effectLst/>
                        </a:rPr>
                        <a:t>SUCCESSFUL</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r>
              <a:tr h="950107">
                <a:tc>
                  <a:txBody>
                    <a:bodyPr/>
                    <a:lstStyle/>
                    <a:p>
                      <a:pPr marL="0" marR="0">
                        <a:lnSpc>
                          <a:spcPct val="115000"/>
                        </a:lnSpc>
                        <a:spcBef>
                          <a:spcPts val="0"/>
                        </a:spcBef>
                        <a:spcAft>
                          <a:spcPts val="0"/>
                        </a:spcAft>
                        <a:tabLst>
                          <a:tab pos="2294255" algn="l"/>
                        </a:tabLst>
                      </a:pPr>
                      <a:r>
                        <a:rPr lang="en-US" sz="1600">
                          <a:effectLst/>
                        </a:rPr>
                        <a:t>10</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a:effectLst/>
                        </a:rPr>
                        <a:t>If GST is empty.</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dirty="0">
                          <a:effectLst/>
                        </a:rPr>
                        <a:t>GST</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a:effectLst/>
                        </a:rPr>
                        <a:t>Alert the user to enter the fields by displaying “GST should not be empty”</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a:effectLst/>
                        </a:rPr>
                        <a:t>SUCCESSFUL</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r>
              <a:tr h="950107">
                <a:tc>
                  <a:txBody>
                    <a:bodyPr/>
                    <a:lstStyle/>
                    <a:p>
                      <a:pPr marL="0" marR="0">
                        <a:lnSpc>
                          <a:spcPct val="115000"/>
                        </a:lnSpc>
                        <a:spcBef>
                          <a:spcPts val="0"/>
                        </a:spcBef>
                        <a:spcAft>
                          <a:spcPts val="0"/>
                        </a:spcAft>
                        <a:tabLst>
                          <a:tab pos="2294255" algn="l"/>
                        </a:tabLst>
                      </a:pPr>
                      <a:r>
                        <a:rPr lang="en-US" sz="1600">
                          <a:effectLst/>
                        </a:rPr>
                        <a:t>11</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a:effectLst/>
                        </a:rPr>
                        <a:t>If all fields are entered.</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indent="-215265" algn="ctr">
                        <a:lnSpc>
                          <a:spcPct val="115000"/>
                        </a:lnSpc>
                        <a:spcBef>
                          <a:spcPts val="0"/>
                        </a:spcBef>
                        <a:spcAft>
                          <a:spcPts val="0"/>
                        </a:spcAft>
                      </a:pPr>
                      <a:r>
                        <a:rPr lang="en-US" sz="1600">
                          <a:effectLst/>
                        </a:rPr>
                        <a:t>    All mandatory fields.</a:t>
                      </a:r>
                      <a:endParaRPr lang="en-IN" sz="14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dirty="0">
                          <a:effectLst/>
                        </a:rPr>
                        <a:t>Company record inserted successfully.</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c>
                  <a:txBody>
                    <a:bodyPr/>
                    <a:lstStyle/>
                    <a:p>
                      <a:pPr marL="0" marR="0">
                        <a:lnSpc>
                          <a:spcPct val="115000"/>
                        </a:lnSpc>
                        <a:spcBef>
                          <a:spcPts val="0"/>
                        </a:spcBef>
                        <a:spcAft>
                          <a:spcPts val="0"/>
                        </a:spcAft>
                        <a:tabLst>
                          <a:tab pos="2294255" algn="l"/>
                        </a:tabLst>
                      </a:pPr>
                      <a:r>
                        <a:rPr lang="en-US" sz="1600" dirty="0">
                          <a:effectLst/>
                        </a:rPr>
                        <a:t>SUCCESSFUL</a:t>
                      </a:r>
                      <a:endParaRPr lang="en-IN"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tc>
              </a:tr>
            </a:tbl>
          </a:graphicData>
        </a:graphic>
      </p:graphicFrame>
    </p:spTree>
    <p:extLst>
      <p:ext uri="{BB962C8B-B14F-4D97-AF65-F5344CB8AC3E}">
        <p14:creationId xmlns:p14="http://schemas.microsoft.com/office/powerpoint/2010/main" val="2362675302"/>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xmlns="" id="{50496C6C-A85F-426B-9ED1-3444166CE4E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8DE5CD8D-E704-46A1-BC3E-9A644A9FFD4E}"/>
              </a:ext>
            </a:extLst>
          </p:cNvPr>
          <p:cNvSpPr>
            <a:spLocks noGrp="1"/>
          </p:cNvSpPr>
          <p:nvPr>
            <p:ph type="ctrTitle"/>
          </p:nvPr>
        </p:nvSpPr>
        <p:spPr>
          <a:xfrm>
            <a:off x="792483" y="821265"/>
            <a:ext cx="8666827" cy="5222117"/>
          </a:xfrm>
        </p:spPr>
        <p:txBody>
          <a:bodyPr anchor="ctr">
            <a:normAutofit fontScale="90000"/>
          </a:bodyPr>
          <a:lstStyle/>
          <a:p>
            <a:pPr algn="ctr"/>
            <a:r>
              <a:rPr lang="en-IN" sz="9600" dirty="0" smtClean="0">
                <a:latin typeface="Cambria" pitchFamily="18" charset="0"/>
                <a:ea typeface="Cambria" pitchFamily="18" charset="0"/>
              </a:rPr>
              <a:t/>
            </a:r>
            <a:br>
              <a:rPr lang="en-IN" sz="9600" dirty="0" smtClean="0">
                <a:latin typeface="Cambria" pitchFamily="18" charset="0"/>
                <a:ea typeface="Cambria" pitchFamily="18" charset="0"/>
              </a:rPr>
            </a:br>
            <a:r>
              <a:rPr lang="en-IN" sz="9600" dirty="0" smtClean="0">
                <a:latin typeface="Cambria" pitchFamily="18" charset="0"/>
                <a:ea typeface="Cambria" pitchFamily="18" charset="0"/>
              </a:rPr>
              <a:t/>
            </a:r>
            <a:br>
              <a:rPr lang="en-IN" sz="9600" dirty="0" smtClean="0">
                <a:latin typeface="Cambria" pitchFamily="18" charset="0"/>
                <a:ea typeface="Cambria" pitchFamily="18" charset="0"/>
              </a:rPr>
            </a:br>
            <a:r>
              <a:rPr lang="en-IN" sz="9600" dirty="0" smtClean="0">
                <a:latin typeface="Cambria" pitchFamily="18" charset="0"/>
                <a:ea typeface="Cambria" pitchFamily="18" charset="0"/>
              </a:rPr>
              <a:t>Snapshots</a:t>
            </a:r>
            <a:r>
              <a:rPr lang="en-US" sz="9600" dirty="0" smtClean="0">
                <a:latin typeface="Cambria" pitchFamily="18" charset="0"/>
                <a:ea typeface="Cambria" pitchFamily="18" charset="0"/>
              </a:rPr>
              <a:t/>
            </a:r>
            <a:br>
              <a:rPr lang="en-US" sz="9600" dirty="0" smtClean="0">
                <a:latin typeface="Cambria" pitchFamily="18" charset="0"/>
                <a:ea typeface="Cambria" pitchFamily="18" charset="0"/>
              </a:rPr>
            </a:br>
            <a:r>
              <a:rPr lang="en-US" sz="7200" dirty="0" smtClean="0">
                <a:latin typeface="Book Antiqua" pitchFamily="18" charset="0"/>
              </a:rPr>
              <a:t/>
            </a:r>
            <a:br>
              <a:rPr lang="en-US" sz="7200" dirty="0" smtClean="0">
                <a:latin typeface="Book Antiqua" pitchFamily="18" charset="0"/>
              </a:rPr>
            </a:br>
            <a:endParaRPr lang="en-US" sz="7200" dirty="0">
              <a:latin typeface="Book Antiqua" pitchFamily="18" charset="0"/>
            </a:endParaRPr>
          </a:p>
        </p:txBody>
      </p:sp>
      <p:sp>
        <p:nvSpPr>
          <p:cNvPr id="3" name="Subtitle 2">
            <a:extLst>
              <a:ext uri="{FF2B5EF4-FFF2-40B4-BE49-F238E27FC236}">
                <a16:creationId xmlns:a16="http://schemas.microsoft.com/office/drawing/2014/main" xmlns="" id="{E309A740-48C5-4AE5-879B-F567D3D7ACDC}"/>
              </a:ext>
            </a:extLst>
          </p:cNvPr>
          <p:cNvSpPr>
            <a:spLocks noGrp="1"/>
          </p:cNvSpPr>
          <p:nvPr>
            <p:ph type="subTitle" idx="1"/>
          </p:nvPr>
        </p:nvSpPr>
        <p:spPr>
          <a:xfrm>
            <a:off x="7903028" y="821265"/>
            <a:ext cx="3265713" cy="5222117"/>
          </a:xfrm>
        </p:spPr>
        <p:txBody>
          <a:bodyPr anchor="ctr">
            <a:normAutofit/>
          </a:bodyPr>
          <a:lstStyle/>
          <a:p>
            <a:endParaRPr lang="en-US" dirty="0"/>
          </a:p>
        </p:txBody>
      </p:sp>
      <p:pic>
        <p:nvPicPr>
          <p:cNvPr id="21" name="Picture 20">
            <a:extLst>
              <a:ext uri="{FF2B5EF4-FFF2-40B4-BE49-F238E27FC236}">
                <a16:creationId xmlns:a16="http://schemas.microsoft.com/office/drawing/2014/main" xmlns="" id="{D912EF34-0253-41FD-9940-D8FBB7DE74B1}"/>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7545075" y="2187578"/>
            <a:ext cx="6857999" cy="2482850"/>
          </a:xfrm>
          <a:prstGeom prst="rect">
            <a:avLst/>
          </a:prstGeom>
        </p:spPr>
      </p:pic>
    </p:spTree>
    <p:extLst>
      <p:ext uri="{BB962C8B-B14F-4D97-AF65-F5344CB8AC3E}">
        <p14:creationId xmlns:p14="http://schemas.microsoft.com/office/powerpoint/2010/main" val="3754664940"/>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A389EA88-8D83-4F3F-A4C1-4B16E2377F9E}"/>
              </a:ext>
            </a:extLst>
          </p:cNvPr>
          <p:cNvSpPr txBox="1">
            <a:spLocks noGrp="1"/>
          </p:cNvSpPr>
          <p:nvPr>
            <p:ph type="title"/>
          </p:nvPr>
        </p:nvSpPr>
        <p:spPr>
          <a:xfrm>
            <a:off x="4995080" y="765055"/>
            <a:ext cx="6378054" cy="1293028"/>
          </a:xfrm>
          <a:prstGeom prst="rect">
            <a:avLst/>
          </a:prstGeom>
          <a:solidFill>
            <a:schemeClr val="bg1"/>
          </a:solidFill>
        </p:spPr>
        <p:txBody>
          <a:bodyPr vert="horz" lIns="91440" tIns="45720" rIns="91440" bIns="45720" rtlCol="0" anchor="b">
            <a:normAutofit fontScale="90000"/>
          </a:bodyPr>
          <a:lstStyle>
            <a:lvl1pPr algn="l" defTabSz="914400" rtl="0" eaLnBrk="1" latinLnBrk="0" hangingPunct="1">
              <a:lnSpc>
                <a:spcPct val="90000"/>
              </a:lnSpc>
              <a:spcBef>
                <a:spcPct val="0"/>
              </a:spcBef>
              <a:buNone/>
              <a:defRPr sz="6000" kern="1200" cap="all" baseline="0">
                <a:solidFill>
                  <a:schemeClr val="tx1"/>
                </a:solidFill>
                <a:latin typeface="+mj-lt"/>
                <a:ea typeface="+mj-ea"/>
                <a:cs typeface="+mj-cs"/>
              </a:defRPr>
            </a:lvl1pPr>
          </a:lstStyle>
          <a:p>
            <a:pPr algn="ctr"/>
            <a:endParaRPr lang="en-US" b="1" dirty="0"/>
          </a:p>
          <a:p>
            <a:pPr algn="ctr"/>
            <a:r>
              <a:rPr lang="en-US" b="1" dirty="0" smtClean="0"/>
              <a:t>Home Page</a:t>
            </a:r>
            <a:endParaRPr lang="en-US" b="1" dirty="0">
              <a:latin typeface="Book Antiqua" pitchFamily="18" charset="0"/>
            </a:endParaRPr>
          </a:p>
        </p:txBody>
      </p:sp>
      <p:pic>
        <p:nvPicPr>
          <p:cNvPr id="5" name="Content Placeholder 4"/>
          <p:cNvPicPr>
            <a:picLocks noGrp="1" noChangeAspect="1" noChangeArrowheads="1"/>
          </p:cNvPicPr>
          <p:nvPr>
            <p:ph idx="1"/>
          </p:nvPr>
        </p:nvPicPr>
        <p:blipFill>
          <a:blip r:embed="rId2"/>
          <a:srcRect l="55372" t="20151" r="11912" b="7651"/>
          <a:stretch>
            <a:fillRect/>
          </a:stretch>
        </p:blipFill>
        <p:spPr bwMode="auto">
          <a:xfrm>
            <a:off x="423081" y="2193925"/>
            <a:ext cx="11655188" cy="4024313"/>
          </a:xfrm>
          <a:prstGeom prst="rect">
            <a:avLst/>
          </a:prstGeom>
          <a:noFill/>
          <a:ln w="9525">
            <a:noFill/>
            <a:miter lim="800000"/>
            <a:headEnd/>
            <a:tailEnd/>
          </a:ln>
        </p:spPr>
      </p:pic>
    </p:spTree>
    <p:extLst>
      <p:ext uri="{BB962C8B-B14F-4D97-AF65-F5344CB8AC3E}">
        <p14:creationId xmlns:p14="http://schemas.microsoft.com/office/powerpoint/2010/main" val="4224662135"/>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2"/>
          <p:cNvPicPr>
            <a:picLocks noGrp="1" noChangeAspect="1" noChangeArrowheads="1"/>
          </p:cNvPicPr>
          <p:nvPr>
            <p:ph idx="1"/>
          </p:nvPr>
        </p:nvPicPr>
        <p:blipFill>
          <a:blip r:embed="rId2"/>
          <a:srcRect l="51175" t="18350" r="9400" b="7608"/>
          <a:stretch>
            <a:fillRect/>
          </a:stretch>
        </p:blipFill>
        <p:spPr bwMode="auto">
          <a:xfrm>
            <a:off x="982639" y="1419367"/>
            <a:ext cx="10631606" cy="4798871"/>
          </a:xfrm>
          <a:prstGeom prst="rect">
            <a:avLst/>
          </a:prstGeom>
          <a:noFill/>
          <a:ln w="9525">
            <a:noFill/>
            <a:miter lim="800000"/>
            <a:headEnd/>
            <a:tailEnd/>
          </a:ln>
        </p:spPr>
      </p:pic>
    </p:spTree>
    <p:extLst>
      <p:ext uri="{BB962C8B-B14F-4D97-AF65-F5344CB8AC3E}">
        <p14:creationId xmlns:p14="http://schemas.microsoft.com/office/powerpoint/2010/main" val="2115433013"/>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2"/>
          <a:srcRect l="13733" t="18415" r="53013" b="10865"/>
          <a:stretch>
            <a:fillRect/>
          </a:stretch>
        </p:blipFill>
        <p:spPr bwMode="auto">
          <a:xfrm>
            <a:off x="0" y="286603"/>
            <a:ext cx="11859904" cy="7554035"/>
          </a:xfrm>
          <a:prstGeom prst="rect">
            <a:avLst/>
          </a:prstGeom>
          <a:noFill/>
          <a:ln w="9525">
            <a:noFill/>
            <a:miter lim="800000"/>
            <a:headEnd/>
            <a:tailEnd/>
          </a:ln>
        </p:spPr>
      </p:pic>
    </p:spTree>
    <p:extLst>
      <p:ext uri="{BB962C8B-B14F-4D97-AF65-F5344CB8AC3E}">
        <p14:creationId xmlns:p14="http://schemas.microsoft.com/office/powerpoint/2010/main" val="2039639237"/>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0626" y="1583141"/>
            <a:ext cx="10755573" cy="4635098"/>
          </a:xfrm>
          <a:prstGeom prst="rect">
            <a:avLst/>
          </a:prstGeom>
          <a:noFill/>
          <a:ln>
            <a:noFill/>
          </a:ln>
        </p:spPr>
      </p:pic>
      <p:sp>
        <p:nvSpPr>
          <p:cNvPr id="5" name="Title 4"/>
          <p:cNvSpPr txBox="1">
            <a:spLocks noGrp="1"/>
          </p:cNvSpPr>
          <p:nvPr>
            <p:ph type="title"/>
          </p:nvPr>
        </p:nvSpPr>
        <p:spPr>
          <a:xfrm>
            <a:off x="3439236" y="969517"/>
            <a:ext cx="5965208" cy="480131"/>
          </a:xfrm>
          <a:prstGeom prst="rect">
            <a:avLst/>
          </a:prstGeom>
          <a:solidFill>
            <a:schemeClr val="bg1"/>
          </a:solidFill>
          <a:ln>
            <a:noFill/>
          </a:ln>
        </p:spPr>
        <p:txBody>
          <a:bodyPr wrap="square" rtlCol="0">
            <a:spAutoFit/>
          </a:bodyPr>
          <a:lstStyle/>
          <a:p>
            <a:pPr algn="ctr"/>
            <a:r>
              <a:rPr lang="en-US" sz="2800" b="1" dirty="0" smtClean="0"/>
              <a:t>Customer Registration form</a:t>
            </a:r>
            <a:endParaRPr lang="en-US" sz="2800" b="1" dirty="0"/>
          </a:p>
        </p:txBody>
      </p:sp>
    </p:spTree>
    <p:extLst>
      <p:ext uri="{BB962C8B-B14F-4D97-AF65-F5344CB8AC3E}">
        <p14:creationId xmlns:p14="http://schemas.microsoft.com/office/powerpoint/2010/main" val="2236893662"/>
      </p:ext>
    </p:extLst>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noGrp="1"/>
          </p:cNvSpPr>
          <p:nvPr>
            <p:ph type="title"/>
          </p:nvPr>
        </p:nvSpPr>
        <p:spPr>
          <a:xfrm>
            <a:off x="3316406" y="1198117"/>
            <a:ext cx="4641376" cy="480131"/>
          </a:xfrm>
          <a:prstGeom prst="rect">
            <a:avLst/>
          </a:prstGeom>
          <a:solidFill>
            <a:schemeClr val="bg1"/>
          </a:solidFill>
          <a:ln>
            <a:solidFill>
              <a:schemeClr val="bg1"/>
            </a:solidFill>
          </a:ln>
        </p:spPr>
        <p:txBody>
          <a:bodyPr wrap="square" rtlCol="0">
            <a:spAutoFit/>
          </a:bodyPr>
          <a:lstStyle/>
          <a:p>
            <a:pPr algn="ctr"/>
            <a:r>
              <a:rPr lang="en-US" sz="2800" b="1" dirty="0" smtClean="0"/>
              <a:t>Customer Login form</a:t>
            </a:r>
            <a:endParaRPr lang="en-US" sz="2800" b="1" dirty="0"/>
          </a:p>
        </p:txBody>
      </p:sp>
      <p:pic>
        <p:nvPicPr>
          <p:cNvPr id="5" name="Content Placeholder 1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4276" y="2193925"/>
            <a:ext cx="10904560" cy="4024313"/>
          </a:xfrm>
          <a:prstGeom prst="rect">
            <a:avLst/>
          </a:prstGeom>
          <a:noFill/>
          <a:ln>
            <a:noFill/>
          </a:ln>
        </p:spPr>
      </p:pic>
    </p:spTree>
    <p:extLst>
      <p:ext uri="{BB962C8B-B14F-4D97-AF65-F5344CB8AC3E}">
        <p14:creationId xmlns:p14="http://schemas.microsoft.com/office/powerpoint/2010/main" val="2524948651"/>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noGrp="1"/>
          </p:cNvSpPr>
          <p:nvPr>
            <p:ph type="title"/>
          </p:nvPr>
        </p:nvSpPr>
        <p:spPr>
          <a:xfrm>
            <a:off x="4026089" y="1539311"/>
            <a:ext cx="2403143" cy="480131"/>
          </a:xfrm>
          <a:prstGeom prst="rect">
            <a:avLst/>
          </a:prstGeom>
          <a:solidFill>
            <a:schemeClr val="bg1"/>
          </a:solidFill>
          <a:ln>
            <a:solidFill>
              <a:schemeClr val="bg1"/>
            </a:solidFill>
          </a:ln>
        </p:spPr>
        <p:txBody>
          <a:bodyPr wrap="square" rtlCol="0">
            <a:spAutoFit/>
          </a:bodyPr>
          <a:lstStyle/>
          <a:p>
            <a:pPr algn="l"/>
            <a:r>
              <a:rPr lang="en-US" sz="2800" b="1" dirty="0" smtClean="0"/>
              <a:t>Cart</a:t>
            </a:r>
            <a:endParaRPr lang="en-US" sz="2800" b="1" dirty="0"/>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39584" y="2193925"/>
            <a:ext cx="10712832" cy="4024313"/>
          </a:xfrm>
          <a:prstGeom prst="rect">
            <a:avLst/>
          </a:prstGeom>
          <a:noFill/>
          <a:ln>
            <a:noFill/>
          </a:ln>
        </p:spPr>
      </p:pic>
    </p:spTree>
    <p:extLst>
      <p:ext uri="{BB962C8B-B14F-4D97-AF65-F5344CB8AC3E}">
        <p14:creationId xmlns:p14="http://schemas.microsoft.com/office/powerpoint/2010/main" val="1635840345"/>
      </p:ext>
    </p:extLst>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noGrp="1"/>
          </p:cNvSpPr>
          <p:nvPr>
            <p:ph type="title"/>
          </p:nvPr>
        </p:nvSpPr>
        <p:spPr>
          <a:xfrm>
            <a:off x="5308977" y="418418"/>
            <a:ext cx="5405651" cy="480131"/>
          </a:xfrm>
          <a:prstGeom prst="rect">
            <a:avLst/>
          </a:prstGeom>
          <a:solidFill>
            <a:schemeClr val="bg1"/>
          </a:solidFill>
          <a:ln>
            <a:solidFill>
              <a:schemeClr val="bg1"/>
            </a:solidFill>
          </a:ln>
        </p:spPr>
        <p:txBody>
          <a:bodyPr wrap="square" rtlCol="0">
            <a:spAutoFit/>
          </a:bodyPr>
          <a:lstStyle/>
          <a:p>
            <a:r>
              <a:rPr lang="en-US" sz="2800" b="1" dirty="0" smtClean="0"/>
              <a:t>Checkout/Payment Page</a:t>
            </a:r>
            <a:endParaRPr lang="en-US" sz="2800" b="1" dirty="0"/>
          </a:p>
        </p:txBody>
      </p:sp>
      <p:pic>
        <p:nvPicPr>
          <p:cNvPr id="5" name="Content Placeholder 1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1446" y="1541771"/>
            <a:ext cx="10631605" cy="32212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p:cNvPicPr/>
          <p:nvPr/>
        </p:nvPicPr>
        <p:blipFill rotWithShape="1">
          <a:blip r:embed="rId3">
            <a:extLst>
              <a:ext uri="{28A0092B-C50C-407E-A947-70E740481C1C}">
                <a14:useLocalDpi xmlns:a14="http://schemas.microsoft.com/office/drawing/2010/main" val="0"/>
              </a:ext>
            </a:extLst>
          </a:blip>
          <a:srcRect t="35214" r="-126"/>
          <a:stretch/>
        </p:blipFill>
        <p:spPr bwMode="auto">
          <a:xfrm>
            <a:off x="641446" y="4763070"/>
            <a:ext cx="10631605" cy="12052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50394061"/>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547446"/>
            <a:ext cx="10820400" cy="4671239"/>
          </a:xfrm>
        </p:spPr>
        <p:txBody>
          <a:bodyPr>
            <a:normAutofit/>
          </a:bodyPr>
          <a:lstStyle/>
          <a:p>
            <a:r>
              <a:rPr lang="en-IN" sz="2800" b="1" dirty="0">
                <a:latin typeface="Arial" panose="020B0604020202020204" pitchFamily="34" charset="0"/>
                <a:cs typeface="Arial" panose="020B0604020202020204" pitchFamily="34" charset="0"/>
                <a:sym typeface="+mn-ea"/>
              </a:rPr>
              <a:t>Software requirements specification:</a:t>
            </a:r>
            <a:endParaRPr lang="en-IN" sz="2800" dirty="0">
              <a:latin typeface="Arial" panose="020B0604020202020204" pitchFamily="34" charset="0"/>
              <a:cs typeface="Arial" panose="020B0604020202020204" pitchFamily="34" charset="0"/>
            </a:endParaRPr>
          </a:p>
          <a:p>
            <a:pPr marL="0" indent="0">
              <a:buNone/>
            </a:pPr>
            <a:r>
              <a:rPr lang="en-IN" sz="2800" dirty="0">
                <a:latin typeface="Arial" panose="020B0604020202020204" pitchFamily="34" charset="0"/>
                <a:cs typeface="Arial" panose="020B0604020202020204" pitchFamily="34" charset="0"/>
                <a:sym typeface="+mn-ea"/>
              </a:rPr>
              <a:t>	</a:t>
            </a:r>
            <a:r>
              <a:rPr lang="en-IN" sz="2400" b="1" dirty="0" smtClean="0">
                <a:latin typeface="Arial" panose="020B0604020202020204" pitchFamily="34" charset="0"/>
                <a:cs typeface="Arial" panose="020B0604020202020204" pitchFamily="34" charset="0"/>
                <a:sym typeface="+mn-ea"/>
              </a:rPr>
              <a:t>Operating </a:t>
            </a:r>
            <a:r>
              <a:rPr lang="en-IN" sz="2400" b="1" dirty="0">
                <a:latin typeface="Arial" panose="020B0604020202020204" pitchFamily="34" charset="0"/>
                <a:cs typeface="Arial" panose="020B0604020202020204" pitchFamily="34" charset="0"/>
                <a:sym typeface="+mn-ea"/>
              </a:rPr>
              <a:t>system:</a:t>
            </a:r>
            <a:r>
              <a:rPr lang="en-IN" sz="2400" dirty="0">
                <a:latin typeface="Arial" panose="020B0604020202020204" pitchFamily="34" charset="0"/>
                <a:cs typeface="Arial" panose="020B0604020202020204" pitchFamily="34" charset="0"/>
                <a:sym typeface="+mn-ea"/>
              </a:rPr>
              <a:t> </a:t>
            </a:r>
            <a:r>
              <a:rPr lang="en-US" sz="2400" dirty="0">
                <a:latin typeface="Arial" panose="020B0604020202020204" pitchFamily="34" charset="0"/>
                <a:cs typeface="Arial" panose="020B0604020202020204" pitchFamily="34" charset="0"/>
                <a:sym typeface="+mn-ea"/>
              </a:rPr>
              <a:t>Windows, </a:t>
            </a:r>
            <a:r>
              <a:rPr lang="en-US" sz="2400" dirty="0" err="1">
                <a:latin typeface="Arial" panose="020B0604020202020204" pitchFamily="34" charset="0"/>
                <a:cs typeface="Arial" panose="020B0604020202020204" pitchFamily="34" charset="0"/>
                <a:sym typeface="+mn-ea"/>
              </a:rPr>
              <a:t>linux</a:t>
            </a:r>
            <a:r>
              <a:rPr lang="en-US" sz="2400" dirty="0">
                <a:latin typeface="Arial" panose="020B0604020202020204" pitchFamily="34" charset="0"/>
                <a:cs typeface="Arial" panose="020B0604020202020204" pitchFamily="34" charset="0"/>
                <a:sym typeface="+mn-ea"/>
              </a:rPr>
              <a:t>, mac, </a:t>
            </a:r>
            <a:r>
              <a:rPr lang="en-US" sz="2400" dirty="0" err="1">
                <a:latin typeface="Arial" panose="020B0604020202020204" pitchFamily="34" charset="0"/>
                <a:cs typeface="Arial" panose="020B0604020202020204" pitchFamily="34" charset="0"/>
                <a:sym typeface="+mn-ea"/>
              </a:rPr>
              <a:t>unix</a:t>
            </a:r>
            <a:r>
              <a:rPr lang="en-IN" sz="2400" b="1" dirty="0">
                <a:latin typeface="Arial" panose="020B0604020202020204" pitchFamily="34" charset="0"/>
                <a:cs typeface="Arial" panose="020B0604020202020204" pitchFamily="34" charset="0"/>
                <a:sym typeface="+mn-ea"/>
              </a:rPr>
              <a:t>	    </a:t>
            </a:r>
          </a:p>
          <a:p>
            <a:pPr marL="0" indent="0">
              <a:buNone/>
            </a:pPr>
            <a:r>
              <a:rPr lang="en-US" altLang="en-IN" sz="2400" b="1" dirty="0">
                <a:latin typeface="Arial" panose="020B0604020202020204" pitchFamily="34" charset="0"/>
                <a:cs typeface="Arial" panose="020B0604020202020204" pitchFamily="34" charset="0"/>
                <a:sym typeface="+mn-ea"/>
              </a:rPr>
              <a:t>	</a:t>
            </a:r>
            <a:r>
              <a:rPr lang="en-IN" sz="2400" b="1" dirty="0" smtClean="0">
                <a:latin typeface="Arial" panose="020B0604020202020204" pitchFamily="34" charset="0"/>
                <a:cs typeface="Arial" panose="020B0604020202020204" pitchFamily="34" charset="0"/>
                <a:sym typeface="+mn-ea"/>
              </a:rPr>
              <a:t>Server</a:t>
            </a:r>
            <a:r>
              <a:rPr lang="en-IN" sz="2400" b="1" dirty="0">
                <a:latin typeface="Arial" panose="020B0604020202020204" pitchFamily="34" charset="0"/>
                <a:cs typeface="Arial" panose="020B0604020202020204" pitchFamily="34" charset="0"/>
                <a:sym typeface="+mn-ea"/>
              </a:rPr>
              <a:t>:</a:t>
            </a:r>
            <a:r>
              <a:rPr lang="en-IN" sz="2400" dirty="0">
                <a:latin typeface="Arial" panose="020B0604020202020204" pitchFamily="34" charset="0"/>
                <a:cs typeface="Arial" panose="020B0604020202020204" pitchFamily="34" charset="0"/>
                <a:sym typeface="+mn-ea"/>
              </a:rPr>
              <a:t> </a:t>
            </a:r>
            <a:r>
              <a:rPr lang="en-US" altLang="en-IN" sz="2400" dirty="0">
                <a:latin typeface="Arial" panose="020B0604020202020204" pitchFamily="34" charset="0"/>
                <a:cs typeface="Arial" panose="020B0604020202020204" pitchFamily="34" charset="0"/>
                <a:sym typeface="+mn-ea"/>
              </a:rPr>
              <a:t> Django server                                     </a:t>
            </a:r>
            <a:endParaRPr lang="en-IN" sz="2400" dirty="0">
              <a:latin typeface="Arial" panose="020B0604020202020204" pitchFamily="34" charset="0"/>
              <a:cs typeface="Arial" panose="020B0604020202020204" pitchFamily="34" charset="0"/>
            </a:endParaRPr>
          </a:p>
          <a:p>
            <a:pPr marL="0" indent="0">
              <a:buNone/>
            </a:pPr>
            <a:r>
              <a:rPr lang="en-IN" sz="2400" dirty="0">
                <a:latin typeface="Arial" panose="020B0604020202020204" pitchFamily="34" charset="0"/>
                <a:cs typeface="Arial" panose="020B0604020202020204" pitchFamily="34" charset="0"/>
                <a:sym typeface="+mn-ea"/>
              </a:rPr>
              <a:t>	</a:t>
            </a:r>
            <a:r>
              <a:rPr lang="en-IN" sz="2400" b="1" dirty="0" smtClean="0">
                <a:latin typeface="Arial" panose="020B0604020202020204" pitchFamily="34" charset="0"/>
                <a:cs typeface="Arial" panose="020B0604020202020204" pitchFamily="34" charset="0"/>
                <a:sym typeface="+mn-ea"/>
              </a:rPr>
              <a:t>Scripting </a:t>
            </a:r>
            <a:r>
              <a:rPr lang="en-IN" sz="2400" b="1" dirty="0">
                <a:latin typeface="Arial" panose="020B0604020202020204" pitchFamily="34" charset="0"/>
                <a:cs typeface="Arial" panose="020B0604020202020204" pitchFamily="34" charset="0"/>
                <a:sym typeface="+mn-ea"/>
              </a:rPr>
              <a:t>language:</a:t>
            </a:r>
            <a:r>
              <a:rPr lang="en-IN" sz="2400" dirty="0">
                <a:latin typeface="Arial" panose="020B0604020202020204" pitchFamily="34" charset="0"/>
                <a:cs typeface="Arial" panose="020B0604020202020204" pitchFamily="34" charset="0"/>
                <a:sym typeface="+mn-ea"/>
              </a:rPr>
              <a:t> HTML, CSS</a:t>
            </a:r>
            <a:r>
              <a:rPr lang="en-IN" sz="2400" dirty="0" smtClean="0">
                <a:latin typeface="Arial" panose="020B0604020202020204" pitchFamily="34" charset="0"/>
                <a:cs typeface="Arial" panose="020B0604020202020204" pitchFamily="34" charset="0"/>
                <a:sym typeface="+mn-ea"/>
              </a:rPr>
              <a:t>, JavaScript</a:t>
            </a:r>
            <a:endParaRPr lang="en-IN" sz="2400" dirty="0">
              <a:latin typeface="Arial" panose="020B0604020202020204" pitchFamily="34" charset="0"/>
              <a:cs typeface="Arial" panose="020B0604020202020204" pitchFamily="34" charset="0"/>
            </a:endParaRPr>
          </a:p>
          <a:p>
            <a:pPr marL="0" indent="0">
              <a:buNone/>
            </a:pPr>
            <a:r>
              <a:rPr lang="en-IN" sz="2400" b="1" dirty="0">
                <a:latin typeface="Arial" panose="020B0604020202020204" pitchFamily="34" charset="0"/>
                <a:cs typeface="Arial" panose="020B0604020202020204" pitchFamily="34" charset="0"/>
                <a:sym typeface="+mn-ea"/>
              </a:rPr>
              <a:t>           </a:t>
            </a:r>
            <a:r>
              <a:rPr lang="en-IN" sz="2400" b="1" dirty="0" smtClean="0">
                <a:latin typeface="Arial" panose="020B0604020202020204" pitchFamily="34" charset="0"/>
                <a:cs typeface="Arial" panose="020B0604020202020204" pitchFamily="34" charset="0"/>
                <a:sym typeface="+mn-ea"/>
              </a:rPr>
              <a:t>Database </a:t>
            </a:r>
            <a:r>
              <a:rPr lang="en-IN" sz="2400" b="1" dirty="0">
                <a:latin typeface="Arial" panose="020B0604020202020204" pitchFamily="34" charset="0"/>
                <a:cs typeface="Arial" panose="020B0604020202020204" pitchFamily="34" charset="0"/>
                <a:sym typeface="+mn-ea"/>
              </a:rPr>
              <a:t>server:</a:t>
            </a:r>
            <a:r>
              <a:rPr lang="en-IN" sz="2400" dirty="0">
                <a:latin typeface="Arial" panose="020B0604020202020204" pitchFamily="34" charset="0"/>
                <a:cs typeface="Arial" panose="020B0604020202020204" pitchFamily="34" charset="0"/>
                <a:sym typeface="+mn-ea"/>
              </a:rPr>
              <a:t> </a:t>
            </a:r>
            <a:r>
              <a:rPr lang="en-IN" sz="2400" dirty="0" smtClean="0">
                <a:latin typeface="Arial" panose="020B0604020202020204" pitchFamily="34" charset="0"/>
                <a:cs typeface="Arial" panose="020B0604020202020204" pitchFamily="34" charset="0"/>
                <a:sym typeface="+mn-ea"/>
              </a:rPr>
              <a:t>SQLlite</a:t>
            </a:r>
            <a:r>
              <a:rPr lang="en-IN" sz="2400" dirty="0">
                <a:latin typeface="Arial" panose="020B0604020202020204" pitchFamily="34" charset="0"/>
                <a:cs typeface="Arial" panose="020B0604020202020204" pitchFamily="34" charset="0"/>
                <a:sym typeface="+mn-ea"/>
              </a:rPr>
              <a:t>3</a:t>
            </a:r>
            <a:endParaRPr lang="en-IN" sz="2400" dirty="0">
              <a:latin typeface="Arial" panose="020B0604020202020204" pitchFamily="34" charset="0"/>
              <a:cs typeface="Arial" panose="020B0604020202020204" pitchFamily="34" charset="0"/>
            </a:endParaRPr>
          </a:p>
          <a:p>
            <a:pPr marL="0" indent="0">
              <a:buNone/>
            </a:pPr>
            <a:r>
              <a:rPr lang="en-IN" sz="2400" b="1" dirty="0">
                <a:latin typeface="Arial" panose="020B0604020202020204" pitchFamily="34" charset="0"/>
                <a:cs typeface="Arial" panose="020B0604020202020204" pitchFamily="34" charset="0"/>
                <a:sym typeface="+mn-ea"/>
              </a:rPr>
              <a:t>          </a:t>
            </a:r>
            <a:r>
              <a:rPr lang="en-IN" sz="2400" b="1" dirty="0" smtClean="0">
                <a:latin typeface="Arial" panose="020B0604020202020204" pitchFamily="34" charset="0"/>
                <a:cs typeface="Arial" panose="020B0604020202020204" pitchFamily="34" charset="0"/>
                <a:sym typeface="+mn-ea"/>
              </a:rPr>
              <a:t> Integrated </a:t>
            </a:r>
            <a:r>
              <a:rPr lang="en-IN" sz="2400" b="1" dirty="0">
                <a:latin typeface="Arial" panose="020B0604020202020204" pitchFamily="34" charset="0"/>
                <a:cs typeface="Arial" panose="020B0604020202020204" pitchFamily="34" charset="0"/>
                <a:sym typeface="+mn-ea"/>
              </a:rPr>
              <a:t>Development Environment (IDE): </a:t>
            </a:r>
            <a:r>
              <a:rPr lang="en-US" sz="2400" dirty="0" smtClean="0">
                <a:latin typeface="Arial" panose="020B0604020202020204" pitchFamily="34" charset="0"/>
                <a:cs typeface="Arial" panose="020B0604020202020204" pitchFamily="34" charset="0"/>
                <a:sym typeface="+mn-ea"/>
              </a:rPr>
              <a:t>Visual </a:t>
            </a:r>
            <a:r>
              <a:rPr lang="en-US" sz="2400" dirty="0">
                <a:latin typeface="Arial" panose="020B0604020202020204" pitchFamily="34" charset="0"/>
                <a:cs typeface="Arial" panose="020B0604020202020204" pitchFamily="34" charset="0"/>
                <a:sym typeface="+mn-ea"/>
              </a:rPr>
              <a:t>studio code</a:t>
            </a:r>
            <a:r>
              <a:rPr lang="en-IN" sz="2400" dirty="0">
                <a:latin typeface="Arial" panose="020B0604020202020204" pitchFamily="34" charset="0"/>
                <a:cs typeface="Arial" panose="020B0604020202020204" pitchFamily="34" charset="0"/>
                <a:sym typeface="+mn-ea"/>
              </a:rPr>
              <a:t>      </a:t>
            </a:r>
            <a:endParaRPr lang="en-IN" sz="2400" dirty="0">
              <a:latin typeface="Arial" panose="020B0604020202020204" pitchFamily="34" charset="0"/>
              <a:cs typeface="Arial" panose="020B0604020202020204" pitchFamily="34" charset="0"/>
            </a:endParaRPr>
          </a:p>
          <a:p>
            <a:pPr marL="0" indent="0">
              <a:buNone/>
            </a:pPr>
            <a:r>
              <a:rPr lang="en-IN" sz="2400" b="1" dirty="0">
                <a:latin typeface="Arial" panose="020B0604020202020204" pitchFamily="34" charset="0"/>
                <a:cs typeface="Arial" panose="020B0604020202020204" pitchFamily="34" charset="0"/>
                <a:sym typeface="+mn-ea"/>
              </a:rPr>
              <a:t>           Front End:</a:t>
            </a:r>
            <a:r>
              <a:rPr lang="en-IN" sz="2400" dirty="0">
                <a:latin typeface="Arial" panose="020B0604020202020204" pitchFamily="34" charset="0"/>
                <a:cs typeface="Arial" panose="020B0604020202020204" pitchFamily="34" charset="0"/>
                <a:sym typeface="+mn-ea"/>
              </a:rPr>
              <a:t> </a:t>
            </a:r>
            <a:r>
              <a:rPr lang="en-US" altLang="en-IN" sz="2400" dirty="0">
                <a:latin typeface="Arial" panose="020B0604020202020204" pitchFamily="34" charset="0"/>
                <a:cs typeface="Arial" panose="020B0604020202020204" pitchFamily="34" charset="0"/>
                <a:sym typeface="+mn-ea"/>
              </a:rPr>
              <a:t>HTML</a:t>
            </a:r>
            <a:r>
              <a:rPr lang="en-US" altLang="en-IN" sz="2400" dirty="0" smtClean="0">
                <a:latin typeface="Arial" panose="020B0604020202020204" pitchFamily="34" charset="0"/>
                <a:cs typeface="Arial" panose="020B0604020202020204" pitchFamily="34" charset="0"/>
                <a:sym typeface="+mn-ea"/>
              </a:rPr>
              <a:t>, CSS, Java Script, Python</a:t>
            </a:r>
            <a:endParaRPr lang="en-IN" sz="2400" dirty="0">
              <a:latin typeface="Arial" panose="020B0604020202020204" pitchFamily="34" charset="0"/>
              <a:cs typeface="Arial" panose="020B0604020202020204" pitchFamily="34" charset="0"/>
            </a:endParaRPr>
          </a:p>
          <a:p>
            <a:pPr marL="0" indent="0">
              <a:buNone/>
            </a:pPr>
            <a:r>
              <a:rPr lang="en-IN" sz="2400" b="1" dirty="0">
                <a:latin typeface="Arial" panose="020B0604020202020204" pitchFamily="34" charset="0"/>
                <a:cs typeface="Arial" panose="020B0604020202020204" pitchFamily="34" charset="0"/>
                <a:sym typeface="+mn-ea"/>
              </a:rPr>
              <a:t>           Back End:</a:t>
            </a:r>
            <a:r>
              <a:rPr lang="en-IN" sz="2400" dirty="0">
                <a:latin typeface="Arial" panose="020B0604020202020204" pitchFamily="34" charset="0"/>
                <a:cs typeface="Arial" panose="020B0604020202020204" pitchFamily="34" charset="0"/>
                <a:sym typeface="+mn-ea"/>
              </a:rPr>
              <a:t> Django</a:t>
            </a:r>
            <a:r>
              <a:rPr lang="en-IN" sz="2400" dirty="0" smtClean="0">
                <a:latin typeface="Arial" panose="020B0604020202020204" pitchFamily="34" charset="0"/>
                <a:cs typeface="Arial" panose="020B0604020202020204" pitchFamily="34" charset="0"/>
                <a:sym typeface="+mn-ea"/>
              </a:rPr>
              <a:t>, SQLite</a:t>
            </a:r>
            <a:endParaRPr lang="en-IN" sz="2400"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236525953"/>
      </p:ext>
    </p:extLst>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noGrp="1"/>
          </p:cNvSpPr>
          <p:nvPr>
            <p:ph type="title"/>
          </p:nvPr>
        </p:nvSpPr>
        <p:spPr>
          <a:xfrm>
            <a:off x="3133299" y="1170821"/>
            <a:ext cx="2962701" cy="480131"/>
          </a:xfrm>
          <a:prstGeom prst="rect">
            <a:avLst/>
          </a:prstGeom>
          <a:solidFill>
            <a:schemeClr val="bg1"/>
          </a:solidFill>
          <a:ln>
            <a:solidFill>
              <a:schemeClr val="bg1"/>
            </a:solidFill>
          </a:ln>
        </p:spPr>
        <p:txBody>
          <a:bodyPr wrap="square" rtlCol="0">
            <a:spAutoFit/>
          </a:bodyPr>
          <a:lstStyle/>
          <a:p>
            <a:r>
              <a:rPr lang="en-US" sz="2800" b="1" dirty="0" smtClean="0"/>
              <a:t>My order</a:t>
            </a:r>
            <a:endParaRPr lang="en-US" sz="2800" b="1" dirty="0"/>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73707" y="2193925"/>
            <a:ext cx="9744502" cy="4024313"/>
          </a:xfrm>
          <a:prstGeom prst="rect">
            <a:avLst/>
          </a:prstGeom>
          <a:noFill/>
          <a:ln>
            <a:noFill/>
          </a:ln>
        </p:spPr>
      </p:pic>
    </p:spTree>
    <p:extLst>
      <p:ext uri="{BB962C8B-B14F-4D97-AF65-F5344CB8AC3E}">
        <p14:creationId xmlns:p14="http://schemas.microsoft.com/office/powerpoint/2010/main" val="2603708597"/>
      </p:ext>
    </p:extLst>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noGrp="1"/>
          </p:cNvSpPr>
          <p:nvPr>
            <p:ph type="title"/>
          </p:nvPr>
        </p:nvSpPr>
        <p:spPr>
          <a:xfrm>
            <a:off x="3138985" y="1020695"/>
            <a:ext cx="3440373" cy="480131"/>
          </a:xfrm>
          <a:prstGeom prst="rect">
            <a:avLst/>
          </a:prstGeom>
          <a:solidFill>
            <a:schemeClr val="bg1"/>
          </a:solidFill>
          <a:ln>
            <a:solidFill>
              <a:schemeClr val="bg1"/>
            </a:solidFill>
          </a:ln>
        </p:spPr>
        <p:txBody>
          <a:bodyPr wrap="square" rtlCol="0">
            <a:spAutoFit/>
          </a:bodyPr>
          <a:lstStyle/>
          <a:p>
            <a:pPr algn="l"/>
            <a:r>
              <a:rPr lang="en-US" sz="2800" b="1" dirty="0" smtClean="0"/>
              <a:t>Admin Login</a:t>
            </a:r>
            <a:endParaRPr lang="en-US" sz="2800" b="1" dirty="0"/>
          </a:p>
        </p:txBody>
      </p:sp>
      <p:pic>
        <p:nvPicPr>
          <p:cNvPr id="5" name="Content Placeholder 12"/>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2388" y="2193925"/>
            <a:ext cx="10918209" cy="4024313"/>
          </a:xfrm>
          <a:prstGeom prst="rect">
            <a:avLst/>
          </a:prstGeom>
          <a:noFill/>
          <a:ln>
            <a:noFill/>
          </a:ln>
        </p:spPr>
      </p:pic>
    </p:spTree>
    <p:extLst>
      <p:ext uri="{BB962C8B-B14F-4D97-AF65-F5344CB8AC3E}">
        <p14:creationId xmlns:p14="http://schemas.microsoft.com/office/powerpoint/2010/main" val="1424422116"/>
      </p:ext>
    </p:extLst>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noGrp="1"/>
          </p:cNvSpPr>
          <p:nvPr>
            <p:ph type="title"/>
          </p:nvPr>
        </p:nvSpPr>
        <p:spPr>
          <a:xfrm>
            <a:off x="5336275" y="583966"/>
            <a:ext cx="5078104" cy="480131"/>
          </a:xfrm>
          <a:prstGeom prst="rect">
            <a:avLst/>
          </a:prstGeom>
          <a:solidFill>
            <a:schemeClr val="bg1"/>
          </a:solidFill>
          <a:ln>
            <a:solidFill>
              <a:schemeClr val="bg1"/>
            </a:solidFill>
          </a:ln>
        </p:spPr>
        <p:txBody>
          <a:bodyPr wrap="square" rtlCol="0">
            <a:spAutoFit/>
          </a:bodyPr>
          <a:lstStyle/>
          <a:p>
            <a:pPr algn="l"/>
            <a:r>
              <a:rPr lang="en-US" sz="2800" b="1" dirty="0" smtClean="0"/>
              <a:t>Seller registration</a:t>
            </a:r>
            <a:endParaRPr lang="en-US" sz="2800" b="1" dirty="0"/>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3899" y="1814513"/>
            <a:ext cx="11436823" cy="4722765"/>
          </a:xfrm>
          <a:prstGeom prst="rect">
            <a:avLst/>
          </a:prstGeom>
          <a:noFill/>
          <a:ln>
            <a:noFill/>
          </a:ln>
        </p:spPr>
      </p:pic>
    </p:spTree>
    <p:extLst>
      <p:ext uri="{BB962C8B-B14F-4D97-AF65-F5344CB8AC3E}">
        <p14:creationId xmlns:p14="http://schemas.microsoft.com/office/powerpoint/2010/main" val="4253008173"/>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noGrp="1"/>
          </p:cNvSpPr>
          <p:nvPr>
            <p:ph type="title"/>
          </p:nvPr>
        </p:nvSpPr>
        <p:spPr>
          <a:xfrm>
            <a:off x="5870812" y="556671"/>
            <a:ext cx="5989093" cy="480131"/>
          </a:xfrm>
          <a:prstGeom prst="rect">
            <a:avLst/>
          </a:prstGeom>
          <a:solidFill>
            <a:schemeClr val="bg1"/>
          </a:solidFill>
          <a:ln>
            <a:solidFill>
              <a:schemeClr val="bg1"/>
            </a:solidFill>
          </a:ln>
        </p:spPr>
        <p:txBody>
          <a:bodyPr wrap="square" rtlCol="0">
            <a:spAutoFit/>
          </a:bodyPr>
          <a:lstStyle/>
          <a:p>
            <a:pPr algn="l"/>
            <a:r>
              <a:rPr lang="en-US" sz="2800" b="1" dirty="0" smtClean="0"/>
              <a:t>Seller login</a:t>
            </a:r>
            <a:endParaRPr lang="en-US" sz="2800" b="1" dirty="0"/>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6477" y="1569493"/>
            <a:ext cx="11723427" cy="4981432"/>
          </a:xfrm>
          <a:prstGeom prst="rect">
            <a:avLst/>
          </a:prstGeom>
          <a:noFill/>
          <a:ln>
            <a:noFill/>
          </a:ln>
        </p:spPr>
      </p:pic>
    </p:spTree>
    <p:extLst>
      <p:ext uri="{BB962C8B-B14F-4D97-AF65-F5344CB8AC3E}">
        <p14:creationId xmlns:p14="http://schemas.microsoft.com/office/powerpoint/2010/main" val="343386628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noGrp="1"/>
          </p:cNvSpPr>
          <p:nvPr>
            <p:ph type="title"/>
          </p:nvPr>
        </p:nvSpPr>
        <p:spPr>
          <a:xfrm>
            <a:off x="6239302" y="488433"/>
            <a:ext cx="4569725" cy="480131"/>
          </a:xfrm>
          <a:prstGeom prst="rect">
            <a:avLst/>
          </a:prstGeom>
          <a:solidFill>
            <a:schemeClr val="bg1"/>
          </a:solidFill>
          <a:ln>
            <a:solidFill>
              <a:schemeClr val="bg1"/>
            </a:solidFill>
          </a:ln>
        </p:spPr>
        <p:txBody>
          <a:bodyPr wrap="square" rtlCol="0">
            <a:spAutoFit/>
          </a:bodyPr>
          <a:lstStyle/>
          <a:p>
            <a:pPr algn="l"/>
            <a:r>
              <a:rPr lang="en-US" sz="2800" b="1" dirty="0" smtClean="0"/>
              <a:t>Products</a:t>
            </a:r>
            <a:endParaRPr lang="en-US" sz="2800" b="1" dirty="0"/>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2263" y="1770844"/>
            <a:ext cx="11095630" cy="4602660"/>
          </a:xfrm>
          <a:prstGeom prst="rect">
            <a:avLst/>
          </a:prstGeom>
          <a:noFill/>
          <a:ln>
            <a:noFill/>
          </a:ln>
        </p:spPr>
      </p:pic>
    </p:spTree>
    <p:extLst>
      <p:ext uri="{BB962C8B-B14F-4D97-AF65-F5344CB8AC3E}">
        <p14:creationId xmlns:p14="http://schemas.microsoft.com/office/powerpoint/2010/main" val="3849531882"/>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noGrp="1"/>
          </p:cNvSpPr>
          <p:nvPr>
            <p:ph type="title"/>
          </p:nvPr>
        </p:nvSpPr>
        <p:spPr>
          <a:xfrm>
            <a:off x="6403075" y="379251"/>
            <a:ext cx="4078406" cy="480131"/>
          </a:xfrm>
          <a:prstGeom prst="rect">
            <a:avLst/>
          </a:prstGeom>
          <a:solidFill>
            <a:schemeClr val="bg1"/>
          </a:solidFill>
          <a:ln>
            <a:solidFill>
              <a:schemeClr val="bg1"/>
            </a:solidFill>
          </a:ln>
        </p:spPr>
        <p:txBody>
          <a:bodyPr wrap="square" rtlCol="0">
            <a:spAutoFit/>
          </a:bodyPr>
          <a:lstStyle/>
          <a:p>
            <a:pPr lvl="0" algn="l" defTabSz="914400" fontAlgn="base">
              <a:spcBef>
                <a:spcPct val="0"/>
              </a:spcBef>
              <a:spcAft>
                <a:spcPct val="0"/>
              </a:spcAft>
              <a:tabLst>
                <a:tab pos="2293938" algn="l"/>
              </a:tabLst>
            </a:pPr>
            <a:r>
              <a:rPr lang="en-US" sz="2800" b="1" dirty="0" smtClean="0">
                <a:latin typeface="Times New Roman" pitchFamily="18" charset="0"/>
                <a:ea typeface="Palatino Linotype" pitchFamily="18" charset="0"/>
                <a:cs typeface="Times New Roman" pitchFamily="18" charset="0"/>
              </a:rPr>
              <a:t>Add Product:</a:t>
            </a:r>
            <a:endParaRPr lang="en-US" sz="3600" dirty="0" smtClean="0">
              <a:latin typeface="Arial" pitchFamily="34" charset="0"/>
              <a:cs typeface="Arial" pitchFamily="34" charset="0"/>
            </a:endParaRPr>
          </a:p>
        </p:txBody>
      </p:sp>
      <p:pic>
        <p:nvPicPr>
          <p:cNvPr id="5" name="Content Placeholder 1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800" y="1787857"/>
            <a:ext cx="11078570" cy="4612943"/>
          </a:xfrm>
          <a:prstGeom prst="rect">
            <a:avLst/>
          </a:prstGeom>
          <a:noFill/>
          <a:ln>
            <a:noFill/>
          </a:ln>
        </p:spPr>
      </p:pic>
    </p:spTree>
    <p:extLst>
      <p:ext uri="{BB962C8B-B14F-4D97-AF65-F5344CB8AC3E}">
        <p14:creationId xmlns:p14="http://schemas.microsoft.com/office/powerpoint/2010/main" val="3556422172"/>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noGrp="1"/>
          </p:cNvSpPr>
          <p:nvPr>
            <p:ph type="title"/>
          </p:nvPr>
        </p:nvSpPr>
        <p:spPr>
          <a:xfrm>
            <a:off x="6096000" y="378442"/>
            <a:ext cx="4637964" cy="590931"/>
          </a:xfrm>
          <a:prstGeom prst="rect">
            <a:avLst/>
          </a:prstGeom>
          <a:solidFill>
            <a:schemeClr val="bg1"/>
          </a:solidFill>
          <a:ln>
            <a:solidFill>
              <a:schemeClr val="bg1"/>
            </a:solidFill>
          </a:ln>
        </p:spPr>
        <p:txBody>
          <a:bodyPr wrap="square" rtlCol="0">
            <a:spAutoFit/>
          </a:bodyPr>
          <a:lstStyle/>
          <a:p>
            <a:pPr lvl="0" algn="l" defTabSz="914400" fontAlgn="base">
              <a:spcBef>
                <a:spcPct val="0"/>
              </a:spcBef>
              <a:spcAft>
                <a:spcPct val="0"/>
              </a:spcAft>
              <a:tabLst>
                <a:tab pos="2293938" algn="l"/>
              </a:tabLst>
            </a:pPr>
            <a:r>
              <a:rPr lang="en-US" sz="3600" b="1" dirty="0" smtClean="0"/>
              <a:t>Feedback</a:t>
            </a:r>
            <a:endParaRPr lang="en-US" sz="3600" dirty="0" smtClean="0">
              <a:latin typeface="Arial" pitchFamily="34" charset="0"/>
              <a:cs typeface="Arial" pitchFamily="34" charset="0"/>
            </a:endParaRPr>
          </a:p>
        </p:txBody>
      </p:sp>
      <p:pic>
        <p:nvPicPr>
          <p:cNvPr id="5" name="Content Placeholder 12"/>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2263" y="1433015"/>
            <a:ext cx="10945504" cy="4785223"/>
          </a:xfrm>
          <a:prstGeom prst="rect">
            <a:avLst/>
          </a:prstGeom>
          <a:noFill/>
          <a:ln>
            <a:noFill/>
          </a:ln>
        </p:spPr>
      </p:pic>
    </p:spTree>
    <p:extLst>
      <p:ext uri="{BB962C8B-B14F-4D97-AF65-F5344CB8AC3E}">
        <p14:creationId xmlns:p14="http://schemas.microsoft.com/office/powerpoint/2010/main" val="959467925"/>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2"/>
          <a:srcRect l="24234" t="19612" r="25602" b="9052"/>
          <a:stretch>
            <a:fillRect/>
          </a:stretch>
        </p:blipFill>
        <p:spPr bwMode="auto">
          <a:xfrm>
            <a:off x="0" y="1351129"/>
            <a:ext cx="12192000" cy="5181008"/>
          </a:xfrm>
          <a:prstGeom prst="rect">
            <a:avLst/>
          </a:prstGeom>
          <a:noFill/>
          <a:ln w="9525">
            <a:noFill/>
            <a:miter lim="800000"/>
            <a:headEnd/>
            <a:tailEnd/>
          </a:ln>
        </p:spPr>
      </p:pic>
    </p:spTree>
    <p:extLst>
      <p:ext uri="{BB962C8B-B14F-4D97-AF65-F5344CB8AC3E}">
        <p14:creationId xmlns:p14="http://schemas.microsoft.com/office/powerpoint/2010/main" val="82275290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xmlns="" id="{50496C6C-A85F-426B-9ED1-3444166CE4E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8DE5CD8D-E704-46A1-BC3E-9A644A9FFD4E}"/>
              </a:ext>
            </a:extLst>
          </p:cNvPr>
          <p:cNvSpPr>
            <a:spLocks noGrp="1"/>
          </p:cNvSpPr>
          <p:nvPr>
            <p:ph type="ctrTitle"/>
          </p:nvPr>
        </p:nvSpPr>
        <p:spPr/>
        <p:txBody>
          <a:bodyPr anchor="ctr">
            <a:normAutofit fontScale="90000"/>
          </a:bodyPr>
          <a:lstStyle/>
          <a:p>
            <a:pPr algn="ctr"/>
            <a:r>
              <a:rPr lang="en-IN" sz="9600" dirty="0" smtClean="0">
                <a:latin typeface="Cambria" pitchFamily="18" charset="0"/>
                <a:ea typeface="Cambria" pitchFamily="18" charset="0"/>
              </a:rPr>
              <a:t/>
            </a:r>
            <a:br>
              <a:rPr lang="en-IN" sz="9600" dirty="0" smtClean="0">
                <a:latin typeface="Cambria" pitchFamily="18" charset="0"/>
                <a:ea typeface="Cambria" pitchFamily="18" charset="0"/>
              </a:rPr>
            </a:br>
            <a:r>
              <a:rPr lang="en-IN" sz="9600" dirty="0" smtClean="0">
                <a:latin typeface="Cambria" pitchFamily="18" charset="0"/>
                <a:ea typeface="Cambria" pitchFamily="18" charset="0"/>
              </a:rPr>
              <a:t/>
            </a:r>
            <a:br>
              <a:rPr lang="en-IN" sz="9600" dirty="0" smtClean="0">
                <a:latin typeface="Cambria" pitchFamily="18" charset="0"/>
                <a:ea typeface="Cambria" pitchFamily="18" charset="0"/>
              </a:rPr>
            </a:br>
            <a:r>
              <a:rPr lang="en-US" sz="7200" dirty="0" smtClean="0">
                <a:latin typeface="Book Antiqua" pitchFamily="18" charset="0"/>
              </a:rPr>
              <a:t/>
            </a:r>
            <a:br>
              <a:rPr lang="en-US" sz="7200" dirty="0" smtClean="0">
                <a:latin typeface="Book Antiqua" pitchFamily="18" charset="0"/>
              </a:rPr>
            </a:br>
            <a:endParaRPr lang="en-US" sz="7200" dirty="0">
              <a:latin typeface="Book Antiqua" pitchFamily="18" charset="0"/>
            </a:endParaRPr>
          </a:p>
        </p:txBody>
      </p:sp>
      <p:sp>
        <p:nvSpPr>
          <p:cNvPr id="3" name="Subtitle 2">
            <a:extLst>
              <a:ext uri="{FF2B5EF4-FFF2-40B4-BE49-F238E27FC236}">
                <a16:creationId xmlns:a16="http://schemas.microsoft.com/office/drawing/2014/main" xmlns="" id="{E309A740-48C5-4AE5-879B-F567D3D7ACDC}"/>
              </a:ext>
            </a:extLst>
          </p:cNvPr>
          <p:cNvSpPr>
            <a:spLocks noGrp="1"/>
          </p:cNvSpPr>
          <p:nvPr>
            <p:ph type="subTitle" idx="1"/>
          </p:nvPr>
        </p:nvSpPr>
        <p:spPr>
          <a:xfrm>
            <a:off x="1371600" y="2472744"/>
            <a:ext cx="9448800" cy="1845257"/>
          </a:xfrm>
        </p:spPr>
        <p:txBody>
          <a:bodyPr anchor="ctr">
            <a:normAutofit lnSpcReduction="10000"/>
          </a:bodyPr>
          <a:lstStyle/>
          <a:p>
            <a:r>
              <a:rPr lang="en-US" sz="6600" b="1" dirty="0" smtClean="0">
                <a:solidFill>
                  <a:srgbClr val="000000"/>
                </a:solidFill>
                <a:latin typeface="Times New Roman" pitchFamily="18" charset="0"/>
                <a:ea typeface="Palatino Linotype" pitchFamily="18" charset="0"/>
                <a:cs typeface="Times New Roman" pitchFamily="18" charset="0"/>
              </a:rPr>
              <a:t>		CONCLUSION</a:t>
            </a:r>
            <a:r>
              <a:rPr lang="en-US" sz="4800" dirty="0" smtClean="0">
                <a:latin typeface="Arial" pitchFamily="34" charset="0"/>
                <a:cs typeface="Arial" pitchFamily="34" charset="0"/>
              </a:rPr>
              <a:t/>
            </a:r>
            <a:br>
              <a:rPr lang="en-US" sz="4800" dirty="0" smtClean="0">
                <a:latin typeface="Arial" pitchFamily="34" charset="0"/>
                <a:cs typeface="Arial" pitchFamily="34" charset="0"/>
              </a:rPr>
            </a:br>
            <a:endParaRPr lang="en-US" sz="6600" dirty="0"/>
          </a:p>
        </p:txBody>
      </p:sp>
      <p:pic>
        <p:nvPicPr>
          <p:cNvPr id="21" name="Picture 20">
            <a:extLst>
              <a:ext uri="{FF2B5EF4-FFF2-40B4-BE49-F238E27FC236}">
                <a16:creationId xmlns:a16="http://schemas.microsoft.com/office/drawing/2014/main" xmlns="" id="{D912EF34-0253-41FD-9940-D8FBB7DE74B1}"/>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7545075" y="2187578"/>
            <a:ext cx="6857999" cy="2482850"/>
          </a:xfrm>
          <a:prstGeom prst="rect">
            <a:avLst/>
          </a:prstGeom>
        </p:spPr>
      </p:pic>
    </p:spTree>
    <p:extLst>
      <p:ext uri="{BB962C8B-B14F-4D97-AF65-F5344CB8AC3E}">
        <p14:creationId xmlns:p14="http://schemas.microsoft.com/office/powerpoint/2010/main" val="3754664940"/>
      </p:ext>
    </p:extLst>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nSpc>
                <a:spcPct val="150000"/>
              </a:lnSpc>
            </a:pPr>
            <a:r>
              <a:rPr lang="en-US" sz="2400" dirty="0">
                <a:latin typeface="Bookman Old Style" pitchFamily="18" charset="0"/>
                <a:ea typeface="Times New Roman" pitchFamily="18" charset="0"/>
                <a:cs typeface="Palatino Linotype" pitchFamily="18" charset="0"/>
              </a:rPr>
              <a:t>The work titled “CoolLens” has been designed using Python with Django web framework where in many users friendly </a:t>
            </a:r>
            <a:r>
              <a:rPr lang="en-US" sz="2400" dirty="0" smtClean="0">
                <a:latin typeface="Bookman Old Style" pitchFamily="18" charset="0"/>
                <a:ea typeface="Times New Roman" pitchFamily="18" charset="0"/>
                <a:cs typeface="Palatino Linotype" pitchFamily="18" charset="0"/>
              </a:rPr>
              <a:t>form </a:t>
            </a:r>
            <a:r>
              <a:rPr lang="en-US" sz="2400" dirty="0">
                <a:latin typeface="Bookman Old Style" pitchFamily="18" charset="0"/>
                <a:ea typeface="Times New Roman" pitchFamily="18" charset="0"/>
                <a:cs typeface="Palatino Linotype" pitchFamily="18" charset="0"/>
              </a:rPr>
              <a:t>control have been added in order to make it user interactive application. The system is developed in such a way that the user with common knowledge of computers can handle it easily.</a:t>
            </a:r>
            <a:endParaRPr lang="en-US" sz="2000" dirty="0">
              <a:latin typeface="Bookman Old Style" pitchFamily="18" charset="0"/>
              <a:cs typeface="Arial" pitchFamily="34" charset="0"/>
            </a:endParaRPr>
          </a:p>
          <a:p>
            <a:endParaRPr lang="en-US" sz="2400" dirty="0"/>
          </a:p>
        </p:txBody>
      </p:sp>
      <p:sp>
        <p:nvSpPr>
          <p:cNvPr id="4" name="Title 12"/>
          <p:cNvSpPr>
            <a:spLocks noGrp="1"/>
          </p:cNvSpPr>
          <p:nvPr>
            <p:ph type="title"/>
          </p:nvPr>
        </p:nvSpPr>
        <p:spPr>
          <a:xfrm>
            <a:off x="2673975" y="751494"/>
            <a:ext cx="7101625" cy="1257610"/>
          </a:xfrm>
        </p:spPr>
        <p:txBody>
          <a:bodyPr>
            <a:normAutofit fontScale="90000"/>
          </a:bodyPr>
          <a:lstStyle/>
          <a:p>
            <a:pPr algn="ctr"/>
            <a:r>
              <a:rPr lang="en-US" b="1" dirty="0" smtClean="0">
                <a:solidFill>
                  <a:srgbClr val="000000"/>
                </a:solidFill>
                <a:latin typeface="Times New Roman" pitchFamily="18" charset="0"/>
                <a:ea typeface="Palatino Linotype" pitchFamily="18" charset="0"/>
                <a:cs typeface="Times New Roman" pitchFamily="18" charset="0"/>
              </a:rPr>
              <a:t/>
            </a:r>
            <a:br>
              <a:rPr lang="en-US" b="1" dirty="0" smtClean="0">
                <a:solidFill>
                  <a:srgbClr val="000000"/>
                </a:solidFill>
                <a:latin typeface="Times New Roman" pitchFamily="18" charset="0"/>
                <a:ea typeface="Palatino Linotype" pitchFamily="18" charset="0"/>
                <a:cs typeface="Times New Roman" pitchFamily="18" charset="0"/>
              </a:rPr>
            </a:br>
            <a:r>
              <a:rPr lang="en-US" b="1" dirty="0" smtClean="0">
                <a:solidFill>
                  <a:srgbClr val="000000"/>
                </a:solidFill>
                <a:latin typeface="Times New Roman" pitchFamily="18" charset="0"/>
                <a:ea typeface="Palatino Linotype" pitchFamily="18" charset="0"/>
                <a:cs typeface="Times New Roman" pitchFamily="18" charset="0"/>
              </a:rPr>
              <a:t/>
            </a:r>
            <a:br>
              <a:rPr lang="en-US" b="1" dirty="0" smtClean="0">
                <a:solidFill>
                  <a:srgbClr val="000000"/>
                </a:solidFill>
                <a:latin typeface="Times New Roman" pitchFamily="18" charset="0"/>
                <a:ea typeface="Palatino Linotype" pitchFamily="18" charset="0"/>
                <a:cs typeface="Times New Roman" pitchFamily="18" charset="0"/>
              </a:rPr>
            </a:br>
            <a:r>
              <a:rPr lang="en-US" b="1" dirty="0" smtClean="0">
                <a:latin typeface="Times New Roman" panose="02020603050405020304" pitchFamily="18" charset="0"/>
                <a:cs typeface="Times New Roman" panose="02020603050405020304" pitchFamily="18" charset="0"/>
              </a:rPr>
              <a:t>Chapter-10</a:t>
            </a:r>
            <a:r>
              <a:rPr lang="en-US" b="1" dirty="0" smtClean="0">
                <a:solidFill>
                  <a:srgbClr val="000000"/>
                </a:solidFill>
                <a:latin typeface="Times New Roman" pitchFamily="18" charset="0"/>
                <a:ea typeface="Palatino Linotype" pitchFamily="18" charset="0"/>
                <a:cs typeface="Times New Roman" pitchFamily="18" charset="0"/>
              </a:rPr>
              <a:t/>
            </a:r>
            <a:br>
              <a:rPr lang="en-US" b="1" dirty="0" smtClean="0">
                <a:solidFill>
                  <a:srgbClr val="000000"/>
                </a:solidFill>
                <a:latin typeface="Times New Roman" pitchFamily="18" charset="0"/>
                <a:ea typeface="Palatino Linotype" pitchFamily="18" charset="0"/>
                <a:cs typeface="Times New Roman" pitchFamily="18" charset="0"/>
              </a:rPr>
            </a:br>
            <a:r>
              <a:rPr lang="en-US" b="1" dirty="0" smtClean="0">
                <a:solidFill>
                  <a:srgbClr val="000000"/>
                </a:solidFill>
                <a:latin typeface="Times New Roman" pitchFamily="18" charset="0"/>
                <a:ea typeface="Palatino Linotype" pitchFamily="18" charset="0"/>
                <a:cs typeface="Times New Roman" pitchFamily="18" charset="0"/>
              </a:rPr>
              <a:t>Conclusion</a:t>
            </a:r>
            <a:r>
              <a:rPr lang="en-US" sz="2800" dirty="0" smtClean="0">
                <a:latin typeface="Arial" pitchFamily="34" charset="0"/>
                <a:cs typeface="Arial" pitchFamily="34" charset="0"/>
              </a:rPr>
              <a:t/>
            </a:r>
            <a:br>
              <a:rPr lang="en-US" sz="2800" dirty="0" smtClean="0">
                <a:latin typeface="Arial" pitchFamily="34" charset="0"/>
                <a:cs typeface="Arial" pitchFamily="34" charset="0"/>
              </a:rPr>
            </a:br>
            <a:endParaRPr lang="en-US" dirty="0"/>
          </a:p>
        </p:txBody>
      </p:sp>
    </p:spTree>
    <p:extLst>
      <p:ext uri="{BB962C8B-B14F-4D97-AF65-F5344CB8AC3E}">
        <p14:creationId xmlns:p14="http://schemas.microsoft.com/office/powerpoint/2010/main" val="924613932"/>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AB96CC85-5758-41C0-8EFD-737AFB6912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0BEB954-4024-4CCF-A9D6-4C00FDC028D9}">
  <ds:schemaRefs>
    <ds:schemaRef ds:uri="http://schemas.microsoft.com/sharepoint/v3/contenttype/forms"/>
  </ds:schemaRefs>
</ds:datastoreItem>
</file>

<file path=customXml/itemProps3.xml><?xml version="1.0" encoding="utf-8"?>
<ds:datastoreItem xmlns:ds="http://schemas.openxmlformats.org/officeDocument/2006/customXml" ds:itemID="{4710EE66-8707-456F-8F2E-091D581CB030}">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Ion Boardroom</Template>
  <TotalTime>0</TotalTime>
  <Words>3516</Words>
  <Application>Microsoft Office PowerPoint</Application>
  <PresentationFormat>Widescreen</PresentationFormat>
  <Paragraphs>1056</Paragraphs>
  <Slides>107</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107</vt:i4>
      </vt:variant>
    </vt:vector>
  </HeadingPairs>
  <TitlesOfParts>
    <vt:vector size="122" baseType="lpstr">
      <vt:lpstr>SimSun</vt:lpstr>
      <vt:lpstr>Arial</vt:lpstr>
      <vt:lpstr>Baskerville Old Face</vt:lpstr>
      <vt:lpstr>Book Antiqua</vt:lpstr>
      <vt:lpstr>Bookman Old Style</vt:lpstr>
      <vt:lpstr>Calibri</vt:lpstr>
      <vt:lpstr>Cambria</vt:lpstr>
      <vt:lpstr>Cambria Math</vt:lpstr>
      <vt:lpstr>Century Gothic</vt:lpstr>
      <vt:lpstr>Century Schoolbook</vt:lpstr>
      <vt:lpstr>Lucida Calligraphy</vt:lpstr>
      <vt:lpstr>Palatino Linotype</vt:lpstr>
      <vt:lpstr>Times New Roman</vt:lpstr>
      <vt:lpstr>Wingdings</vt:lpstr>
      <vt:lpstr>Vapor Trail</vt:lpstr>
      <vt:lpstr>  “CoolLens” BACHELOR OF COMPUTER APPLICATIONS   OF       UNIVERSITY     </vt:lpstr>
      <vt:lpstr>CoolLens</vt:lpstr>
      <vt:lpstr>SYNOPSIS</vt:lpstr>
      <vt:lpstr>Title of the project:- CoolLens</vt:lpstr>
      <vt:lpstr>Structure of the project</vt:lpstr>
      <vt:lpstr> Project category: </vt:lpstr>
      <vt:lpstr> MODULES:    The program consists of following modules:</vt:lpstr>
      <vt:lpstr>PowerPoint Presentation</vt:lpstr>
      <vt:lpstr>PowerPoint Presentation</vt:lpstr>
      <vt:lpstr> LIMITATIONS: </vt:lpstr>
      <vt:lpstr>LITERATURE SURVEY </vt:lpstr>
      <vt:lpstr>     Python:  </vt:lpstr>
      <vt:lpstr>     Django:     </vt:lpstr>
      <vt:lpstr>      JavaScript:    </vt:lpstr>
      <vt:lpstr>     HTML5:  </vt:lpstr>
      <vt:lpstr>     CSS:  </vt:lpstr>
      <vt:lpstr>     SQLite3:  </vt:lpstr>
      <vt:lpstr>SOFTWARE REQUIREMENT       SPECIFICATION</vt:lpstr>
      <vt:lpstr>   Chapter-3 Software requirement specification  </vt:lpstr>
      <vt:lpstr>   </vt:lpstr>
      <vt:lpstr>   </vt:lpstr>
      <vt:lpstr>   </vt:lpstr>
      <vt:lpstr>   </vt:lpstr>
      <vt:lpstr>   </vt:lpstr>
      <vt:lpstr>   </vt:lpstr>
      <vt:lpstr>   </vt:lpstr>
      <vt:lpstr>   </vt:lpstr>
      <vt:lpstr>SYSTEM DESIGN </vt:lpstr>
      <vt:lpstr>   </vt:lpstr>
      <vt:lpstr>   </vt:lpstr>
      <vt:lpstr>PowerPoint Presentation</vt:lpstr>
      <vt:lpstr>   </vt:lpstr>
      <vt:lpstr>PowerPoint Presentation</vt:lpstr>
      <vt:lpstr>   The DFD uses four symbols, and explained below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DATABASE DESIGN </vt:lpstr>
      <vt:lpstr>    Chapter 5      Database Design     </vt:lpstr>
      <vt:lpstr>PowerPoint Presentation</vt:lpstr>
      <vt:lpstr> Table name: django_admin_log </vt:lpstr>
      <vt:lpstr>   Table name: Main_userDetail    </vt:lpstr>
      <vt:lpstr>Table name:  saler_product </vt:lpstr>
      <vt:lpstr>Table name:  saler_orders </vt:lpstr>
      <vt:lpstr>Table name:  seller_detail </vt:lpstr>
      <vt:lpstr>Table name:  saler_category </vt:lpstr>
      <vt:lpstr>Table name:  main_cart </vt:lpstr>
      <vt:lpstr>         Tablename:  saler_productreview </vt:lpstr>
      <vt:lpstr>   </vt:lpstr>
      <vt:lpstr>   </vt:lpstr>
      <vt:lpstr>   </vt:lpstr>
      <vt:lpstr>   </vt:lpstr>
      <vt:lpstr>PowerPoint Presentation</vt:lpstr>
      <vt:lpstr>PowerPoint Presentation</vt:lpstr>
      <vt:lpstr>PowerPoint Presentation</vt:lpstr>
      <vt:lpstr>       </vt:lpstr>
      <vt:lpstr>       </vt:lpstr>
      <vt:lpstr>Detailed Design </vt:lpstr>
      <vt:lpstr>     Chapter 6            Detailed Design   </vt:lpstr>
      <vt:lpstr>       </vt:lpstr>
      <vt:lpstr>       </vt:lpstr>
      <vt:lpstr>       </vt:lpstr>
      <vt:lpstr> TESTING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Customer login:</vt:lpstr>
      <vt:lpstr>PowerPoint Presentation</vt:lpstr>
      <vt:lpstr>PowerPoint Presentation</vt:lpstr>
      <vt:lpstr>PowerPoint Presentation</vt:lpstr>
      <vt:lpstr>PowerPoint Presentation</vt:lpstr>
      <vt:lpstr>PowerPoint Presentation</vt:lpstr>
      <vt:lpstr>PowerPoint Presentation</vt:lpstr>
      <vt:lpstr>  Snapshots  </vt:lpstr>
      <vt:lpstr> Home Page</vt:lpstr>
      <vt:lpstr>PowerPoint Presentation</vt:lpstr>
      <vt:lpstr>PowerPoint Presentation</vt:lpstr>
      <vt:lpstr>Customer Registration form</vt:lpstr>
      <vt:lpstr>Customer Login form</vt:lpstr>
      <vt:lpstr>Cart</vt:lpstr>
      <vt:lpstr>Checkout/Payment Page</vt:lpstr>
      <vt:lpstr>My order</vt:lpstr>
      <vt:lpstr>Admin Login</vt:lpstr>
      <vt:lpstr>Seller registration</vt:lpstr>
      <vt:lpstr>Seller login</vt:lpstr>
      <vt:lpstr>Products</vt:lpstr>
      <vt:lpstr>Add Product:</vt:lpstr>
      <vt:lpstr>Feedback</vt:lpstr>
      <vt:lpstr>PowerPoint Presentation</vt:lpstr>
      <vt:lpstr>   </vt:lpstr>
      <vt:lpstr>  Chapter-10 Conclusion </vt:lpstr>
      <vt:lpstr>   </vt:lpstr>
      <vt:lpstr>PowerPoint Presentation</vt:lpstr>
      <vt:lpstr>   </vt:lpstr>
      <vt:lpstr>   Chapter-12            Scope for Enhancement  </vt:lpstr>
      <vt:lpstr>   </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2023-06-21T06:04:47Z</dcterms:created>
  <dcterms:modified xsi:type="dcterms:W3CDTF">2023-06-30T15:57:26Z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